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127"/>
  </p:notesMasterIdLst>
  <p:handoutMasterIdLst>
    <p:handoutMasterId r:id="rId128"/>
  </p:handoutMasterIdLst>
  <p:sldIdLst>
    <p:sldId id="347" r:id="rId2"/>
    <p:sldId id="414" r:id="rId3"/>
    <p:sldId id="348" r:id="rId4"/>
    <p:sldId id="349" r:id="rId5"/>
    <p:sldId id="350" r:id="rId6"/>
    <p:sldId id="399" r:id="rId7"/>
    <p:sldId id="400" r:id="rId8"/>
    <p:sldId id="403" r:id="rId9"/>
    <p:sldId id="404" r:id="rId10"/>
    <p:sldId id="402" r:id="rId11"/>
    <p:sldId id="396" r:id="rId12"/>
    <p:sldId id="397" r:id="rId13"/>
    <p:sldId id="398" r:id="rId14"/>
    <p:sldId id="401" r:id="rId15"/>
    <p:sldId id="405" r:id="rId16"/>
    <p:sldId id="351" r:id="rId17"/>
    <p:sldId id="352" r:id="rId18"/>
    <p:sldId id="406" r:id="rId19"/>
    <p:sldId id="353" r:id="rId20"/>
    <p:sldId id="407" r:id="rId21"/>
    <p:sldId id="354" r:id="rId22"/>
    <p:sldId id="355" r:id="rId23"/>
    <p:sldId id="356" r:id="rId24"/>
    <p:sldId id="408" r:id="rId25"/>
    <p:sldId id="409" r:id="rId26"/>
    <p:sldId id="357" r:id="rId27"/>
    <p:sldId id="358" r:id="rId28"/>
    <p:sldId id="359" r:id="rId29"/>
    <p:sldId id="360" r:id="rId30"/>
    <p:sldId id="361" r:id="rId31"/>
    <p:sldId id="362" r:id="rId32"/>
    <p:sldId id="416" r:id="rId33"/>
    <p:sldId id="417" r:id="rId34"/>
    <p:sldId id="363" r:id="rId35"/>
    <p:sldId id="364" r:id="rId36"/>
    <p:sldId id="365" r:id="rId37"/>
    <p:sldId id="366" r:id="rId38"/>
    <p:sldId id="367" r:id="rId39"/>
    <p:sldId id="368" r:id="rId40"/>
    <p:sldId id="259" r:id="rId41"/>
    <p:sldId id="369" r:id="rId42"/>
    <p:sldId id="370" r:id="rId43"/>
    <p:sldId id="371" r:id="rId44"/>
    <p:sldId id="410" r:id="rId45"/>
    <p:sldId id="415" r:id="rId46"/>
    <p:sldId id="411" r:id="rId47"/>
    <p:sldId id="412" r:id="rId48"/>
    <p:sldId id="413"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30" r:id="rId73"/>
    <p:sldId id="275" r:id="rId74"/>
    <p:sldId id="287" r:id="rId75"/>
    <p:sldId id="277" r:id="rId76"/>
    <p:sldId id="332" r:id="rId77"/>
    <p:sldId id="288" r:id="rId78"/>
    <p:sldId id="336" r:id="rId79"/>
    <p:sldId id="278" r:id="rId80"/>
    <p:sldId id="289" r:id="rId81"/>
    <p:sldId id="337" r:id="rId82"/>
    <p:sldId id="338" r:id="rId83"/>
    <p:sldId id="279" r:id="rId84"/>
    <p:sldId id="290" r:id="rId85"/>
    <p:sldId id="292" r:id="rId86"/>
    <p:sldId id="294" r:id="rId87"/>
    <p:sldId id="293" r:id="rId88"/>
    <p:sldId id="335" r:id="rId89"/>
    <p:sldId id="295" r:id="rId90"/>
    <p:sldId id="296" r:id="rId91"/>
    <p:sldId id="280" r:id="rId92"/>
    <p:sldId id="343" r:id="rId93"/>
    <p:sldId id="339" r:id="rId94"/>
    <p:sldId id="344" r:id="rId95"/>
    <p:sldId id="299" r:id="rId96"/>
    <p:sldId id="345" r:id="rId97"/>
    <p:sldId id="300" r:id="rId98"/>
    <p:sldId id="298" r:id="rId99"/>
    <p:sldId id="302" r:id="rId100"/>
    <p:sldId id="329" r:id="rId101"/>
    <p:sldId id="282" r:id="rId102"/>
    <p:sldId id="333" r:id="rId103"/>
    <p:sldId id="303" r:id="rId104"/>
    <p:sldId id="304" r:id="rId105"/>
    <p:sldId id="307" r:id="rId106"/>
    <p:sldId id="306" r:id="rId107"/>
    <p:sldId id="305" r:id="rId108"/>
    <p:sldId id="334" r:id="rId109"/>
    <p:sldId id="310" r:id="rId110"/>
    <p:sldId id="311" r:id="rId111"/>
    <p:sldId id="313" r:id="rId112"/>
    <p:sldId id="314" r:id="rId113"/>
    <p:sldId id="315" r:id="rId114"/>
    <p:sldId id="316" r:id="rId115"/>
    <p:sldId id="317" r:id="rId116"/>
    <p:sldId id="341" r:id="rId117"/>
    <p:sldId id="346" r:id="rId118"/>
    <p:sldId id="340" r:id="rId119"/>
    <p:sldId id="326" r:id="rId120"/>
    <p:sldId id="328" r:id="rId121"/>
    <p:sldId id="342" r:id="rId122"/>
    <p:sldId id="301" r:id="rId123"/>
    <p:sldId id="285" r:id="rId124"/>
    <p:sldId id="286" r:id="rId125"/>
    <p:sldId id="331" r:id="rId12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128"/>
        <a:cs typeface="+mn-cs"/>
      </a:defRPr>
    </a:lvl5pPr>
    <a:lvl6pPr marL="2286000" algn="l" defTabSz="914400" rtl="0" eaLnBrk="1" latinLnBrk="0" hangingPunct="1">
      <a:defRPr kern="1200">
        <a:solidFill>
          <a:schemeClr val="tx1"/>
        </a:solidFill>
        <a:latin typeface="Verdana" charset="0"/>
        <a:ea typeface="ＭＳ Ｐゴシック" charset="-128"/>
        <a:cs typeface="+mn-cs"/>
      </a:defRPr>
    </a:lvl6pPr>
    <a:lvl7pPr marL="2743200" algn="l" defTabSz="914400" rtl="0" eaLnBrk="1" latinLnBrk="0" hangingPunct="1">
      <a:defRPr kern="1200">
        <a:solidFill>
          <a:schemeClr val="tx1"/>
        </a:solidFill>
        <a:latin typeface="Verdana" charset="0"/>
        <a:ea typeface="ＭＳ Ｐゴシック" charset="-128"/>
        <a:cs typeface="+mn-cs"/>
      </a:defRPr>
    </a:lvl7pPr>
    <a:lvl8pPr marL="3200400" algn="l" defTabSz="914400" rtl="0" eaLnBrk="1" latinLnBrk="0" hangingPunct="1">
      <a:defRPr kern="1200">
        <a:solidFill>
          <a:schemeClr val="tx1"/>
        </a:solidFill>
        <a:latin typeface="Verdana" charset="0"/>
        <a:ea typeface="ＭＳ Ｐゴシック" charset="-128"/>
        <a:cs typeface="+mn-cs"/>
      </a:defRPr>
    </a:lvl8pPr>
    <a:lvl9pPr marL="3657600" algn="l" defTabSz="914400" rtl="0" eaLnBrk="1" latinLnBrk="0" hangingPunct="1">
      <a:defRPr kern="1200">
        <a:solidFill>
          <a:schemeClr val="tx1"/>
        </a:solidFill>
        <a:latin typeface="Verdana" charset="0"/>
        <a:ea typeface="ＭＳ Ｐゴシック" charset="-128"/>
        <a:cs typeface="+mn-cs"/>
      </a:defRPr>
    </a:lvl9pPr>
  </p:defaultTextStyle>
  <p:extLst>
    <p:ext uri="{521415D9-36F7-43E2-AB2F-B90AF26B5E84}">
      <p14:sectionLst xmlns:p14="http://schemas.microsoft.com/office/powerpoint/2010/main">
        <p14:section name="Week#03 10th March Monday" id="{9B09C38C-228B-4E78-B678-C8908C2AFAB4}">
          <p14:sldIdLst>
            <p14:sldId id="347"/>
            <p14:sldId id="414"/>
            <p14:sldId id="348"/>
            <p14:sldId id="349"/>
            <p14:sldId id="350"/>
            <p14:sldId id="399"/>
            <p14:sldId id="400"/>
            <p14:sldId id="403"/>
            <p14:sldId id="404"/>
            <p14:sldId id="402"/>
            <p14:sldId id="396"/>
            <p14:sldId id="397"/>
            <p14:sldId id="398"/>
            <p14:sldId id="401"/>
            <p14:sldId id="405"/>
            <p14:sldId id="351"/>
            <p14:sldId id="352"/>
            <p14:sldId id="406"/>
            <p14:sldId id="353"/>
            <p14:sldId id="407"/>
            <p14:sldId id="354"/>
            <p14:sldId id="355"/>
            <p14:sldId id="356"/>
            <p14:sldId id="408"/>
            <p14:sldId id="409"/>
            <p14:sldId id="357"/>
            <p14:sldId id="358"/>
            <p14:sldId id="359"/>
            <p14:sldId id="360"/>
            <p14:sldId id="361"/>
            <p14:sldId id="362"/>
          </p14:sldIdLst>
        </p14:section>
        <p14:section name="12th March" id="{86D5850B-07AA-4B21-B867-B29BEDA324F5}">
          <p14:sldIdLst>
            <p14:sldId id="416"/>
            <p14:sldId id="417"/>
            <p14:sldId id="363"/>
            <p14:sldId id="364"/>
            <p14:sldId id="365"/>
            <p14:sldId id="366"/>
            <p14:sldId id="367"/>
            <p14:sldId id="368"/>
            <p14:sldId id="259"/>
            <p14:sldId id="369"/>
            <p14:sldId id="370"/>
            <p14:sldId id="371"/>
            <p14:sldId id="410"/>
            <p14:sldId id="415"/>
            <p14:sldId id="411"/>
            <p14:sldId id="412"/>
            <p14:sldId id="413"/>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Lst>
        </p14:section>
        <p14:section name="Week#04 17th March Monday" id="{1ACF742F-3D9A-4896-B506-0C99E40D1350}">
          <p14:sldIdLst>
            <p14:sldId id="330"/>
            <p14:sldId id="275"/>
            <p14:sldId id="287"/>
            <p14:sldId id="277"/>
            <p14:sldId id="332"/>
            <p14:sldId id="288"/>
            <p14:sldId id="336"/>
            <p14:sldId id="278"/>
            <p14:sldId id="289"/>
            <p14:sldId id="337"/>
            <p14:sldId id="338"/>
            <p14:sldId id="279"/>
            <p14:sldId id="290"/>
            <p14:sldId id="292"/>
            <p14:sldId id="294"/>
            <p14:sldId id="293"/>
            <p14:sldId id="335"/>
            <p14:sldId id="295"/>
            <p14:sldId id="296"/>
            <p14:sldId id="280"/>
            <p14:sldId id="343"/>
            <p14:sldId id="339"/>
            <p14:sldId id="344"/>
            <p14:sldId id="299"/>
            <p14:sldId id="345"/>
            <p14:sldId id="300"/>
            <p14:sldId id="298"/>
            <p14:sldId id="302"/>
            <p14:sldId id="329"/>
            <p14:sldId id="282"/>
            <p14:sldId id="333"/>
            <p14:sldId id="303"/>
            <p14:sldId id="304"/>
            <p14:sldId id="307"/>
            <p14:sldId id="306"/>
            <p14:sldId id="305"/>
            <p14:sldId id="334"/>
            <p14:sldId id="310"/>
            <p14:sldId id="311"/>
            <p14:sldId id="313"/>
            <p14:sldId id="314"/>
            <p14:sldId id="315"/>
            <p14:sldId id="316"/>
            <p14:sldId id="317"/>
            <p14:sldId id="341"/>
            <p14:sldId id="346"/>
            <p14:sldId id="340"/>
            <p14:sldId id="326"/>
            <p14:sldId id="328"/>
            <p14:sldId id="342"/>
            <p14:sldId id="301"/>
            <p14:sldId id="285"/>
            <p14:sldId id="286"/>
            <p14:sldId id="331"/>
          </p14:sldIdLst>
        </p14:section>
      </p14:sectionLst>
    </p:ex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59" autoAdjust="0"/>
    <p:restoredTop sz="92476" autoAdjust="0"/>
  </p:normalViewPr>
  <p:slideViewPr>
    <p:cSldViewPr snapToGrid="0">
      <p:cViewPr varScale="1">
        <p:scale>
          <a:sx n="52" d="100"/>
          <a:sy n="52" d="100"/>
        </p:scale>
        <p:origin x="909" y="27"/>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charset="0"/>
              </a:defRPr>
            </a:lvl1pPr>
          </a:lstStyle>
          <a:p>
            <a:pPr>
              <a:defRPr/>
            </a:pPr>
            <a:fld id="{04589E57-4362-44C2-ADBC-92EACFA6F1BC}"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cs typeface="ＭＳ Ｐゴシック" charset="-128"/>
              </a:defRPr>
            </a:lvl1pPr>
          </a:lstStyle>
          <a:p>
            <a:pPr>
              <a:defRPr/>
            </a:pPr>
            <a:endParaRPr lang="en-US"/>
          </a:p>
        </p:txBody>
      </p:sp>
      <p:sp>
        <p:nvSpPr>
          <p:cNvPr id="58372"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charset="0"/>
              </a:defRPr>
            </a:lvl1pPr>
          </a:lstStyle>
          <a:p>
            <a:pPr>
              <a:defRPr/>
            </a:pPr>
            <a:fld id="{95BF56B9-82C0-432A-A2EF-89A198922F7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2EABD29B-391B-45E6-ADBB-1A3B08FFC269}" type="slidenum">
              <a:rPr lang="en-US"/>
              <a:pPr/>
              <a:t>1</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1117600" y="696913"/>
            <a:ext cx="4648200" cy="3486150"/>
          </a:xfrm>
          <a:ln/>
        </p:spPr>
      </p:sp>
      <p:sp>
        <p:nvSpPr>
          <p:cNvPr id="57347"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FB4AA22C-805D-49A7-8D3B-2283EDF391A5}" type="slidenum">
              <a:rPr lang="en-US"/>
              <a:pPr/>
              <a:t>125</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117600" y="696913"/>
            <a:ext cx="4648200" cy="3486150"/>
          </a:xfrm>
          <a:ln/>
        </p:spPr>
      </p:sp>
      <p:sp>
        <p:nvSpPr>
          <p:cNvPr id="58371"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117600" y="696913"/>
            <a:ext cx="4648200" cy="3486150"/>
          </a:xfrm>
          <a:ln/>
        </p:spPr>
      </p:sp>
      <p:sp>
        <p:nvSpPr>
          <p:cNvPr id="59395"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1117600" y="696913"/>
            <a:ext cx="4648200" cy="3486150"/>
          </a:xfrm>
          <a:ln/>
        </p:spPr>
      </p:sp>
      <p:sp>
        <p:nvSpPr>
          <p:cNvPr id="60419"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117600" y="696913"/>
            <a:ext cx="4648200" cy="3486150"/>
          </a:xfrm>
          <a:ln/>
        </p:spPr>
      </p:sp>
      <p:sp>
        <p:nvSpPr>
          <p:cNvPr id="61443"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r>
              <a:rPr lang="en-US" altLang="zh-CN" b="1" i="0" dirty="0">
                <a:solidFill>
                  <a:srgbClr val="111111"/>
                </a:solidFill>
                <a:effectLst/>
                <a:latin typeface="Roboto" panose="02000000000000000000" pitchFamily="2" charset="0"/>
              </a:rPr>
              <a:t>erasable programmable read-only memory</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17600" y="696913"/>
            <a:ext cx="4648200" cy="3486150"/>
          </a:xfrm>
          <a:ln/>
        </p:spPr>
      </p:sp>
      <p:sp>
        <p:nvSpPr>
          <p:cNvPr id="62467"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1117600" y="696913"/>
            <a:ext cx="4648200" cy="3486150"/>
          </a:xfrm>
          <a:ln/>
        </p:spPr>
      </p:sp>
      <p:sp>
        <p:nvSpPr>
          <p:cNvPr id="63491"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17600" y="696913"/>
            <a:ext cx="4648200" cy="3486150"/>
          </a:xfrm>
          <a:ln/>
        </p:spPr>
      </p:sp>
      <p:sp>
        <p:nvSpPr>
          <p:cNvPr id="64515"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117600" y="696913"/>
            <a:ext cx="4648200" cy="3486150"/>
          </a:xfrm>
          <a:ln/>
        </p:spPr>
      </p:sp>
      <p:sp>
        <p:nvSpPr>
          <p:cNvPr id="65539"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17600" y="696913"/>
            <a:ext cx="4648200" cy="3486150"/>
          </a:xfrm>
          <a:ln/>
        </p:spPr>
      </p:sp>
      <p:sp>
        <p:nvSpPr>
          <p:cNvPr id="66563"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1117600" y="696913"/>
            <a:ext cx="4648200" cy="3486150"/>
          </a:xfrm>
          <a:ln/>
        </p:spPr>
      </p:sp>
      <p:sp>
        <p:nvSpPr>
          <p:cNvPr id="54275"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17600" y="696913"/>
            <a:ext cx="4648200" cy="3486150"/>
          </a:xfrm>
          <a:ln/>
        </p:spPr>
      </p:sp>
      <p:sp>
        <p:nvSpPr>
          <p:cNvPr id="67587"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17600" y="696913"/>
            <a:ext cx="4648200" cy="3486150"/>
          </a:xfrm>
          <a:ln/>
        </p:spPr>
      </p:sp>
      <p:sp>
        <p:nvSpPr>
          <p:cNvPr id="68611"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17600" y="696913"/>
            <a:ext cx="4648200" cy="3486150"/>
          </a:xfrm>
          <a:ln/>
        </p:spPr>
      </p:sp>
      <p:sp>
        <p:nvSpPr>
          <p:cNvPr id="69635"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117600" y="696913"/>
            <a:ext cx="4648200" cy="3486150"/>
          </a:xfrm>
          <a:ln/>
        </p:spPr>
      </p:sp>
      <p:sp>
        <p:nvSpPr>
          <p:cNvPr id="70659"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117600" y="696913"/>
            <a:ext cx="4648200" cy="3486150"/>
          </a:xfrm>
          <a:ln/>
        </p:spPr>
      </p:sp>
      <p:sp>
        <p:nvSpPr>
          <p:cNvPr id="71683"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17600" y="696913"/>
            <a:ext cx="4648200" cy="3486150"/>
          </a:xfrm>
          <a:ln/>
        </p:spPr>
      </p:sp>
      <p:sp>
        <p:nvSpPr>
          <p:cNvPr id="72707"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17600" y="696913"/>
            <a:ext cx="4648200" cy="3486150"/>
          </a:xfrm>
          <a:ln/>
        </p:spPr>
      </p:sp>
      <p:sp>
        <p:nvSpPr>
          <p:cNvPr id="73731"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117600" y="696913"/>
            <a:ext cx="4648200" cy="3486150"/>
          </a:xfrm>
          <a:ln/>
        </p:spPr>
      </p:sp>
      <p:sp>
        <p:nvSpPr>
          <p:cNvPr id="74755"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117600" y="696913"/>
            <a:ext cx="4648200" cy="3486150"/>
          </a:xfrm>
          <a:ln/>
        </p:spPr>
      </p:sp>
      <p:sp>
        <p:nvSpPr>
          <p:cNvPr id="75779"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17600" y="696913"/>
            <a:ext cx="4648200" cy="3486150"/>
          </a:xfrm>
          <a:ln/>
        </p:spPr>
      </p:sp>
      <p:sp>
        <p:nvSpPr>
          <p:cNvPr id="76803"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1117600" y="696913"/>
            <a:ext cx="4648200" cy="3486150"/>
          </a:xfrm>
          <a:ln/>
        </p:spPr>
      </p:sp>
      <p:sp>
        <p:nvSpPr>
          <p:cNvPr id="55299"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17600" y="696913"/>
            <a:ext cx="4648200" cy="3486150"/>
          </a:xfrm>
          <a:ln/>
        </p:spPr>
      </p:sp>
      <p:sp>
        <p:nvSpPr>
          <p:cNvPr id="77827"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3011742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17600" y="696913"/>
            <a:ext cx="4648200" cy="3486150"/>
          </a:xfrm>
          <a:ln/>
        </p:spPr>
      </p:sp>
      <p:sp>
        <p:nvSpPr>
          <p:cNvPr id="78851"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1239780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117600" y="696913"/>
            <a:ext cx="4648200" cy="3486150"/>
          </a:xfrm>
          <a:ln/>
        </p:spPr>
      </p:sp>
      <p:sp>
        <p:nvSpPr>
          <p:cNvPr id="79875"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2438247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17600" y="696913"/>
            <a:ext cx="4648200" cy="3486150"/>
          </a:xfrm>
          <a:ln/>
        </p:spPr>
      </p:sp>
      <p:sp>
        <p:nvSpPr>
          <p:cNvPr id="80899"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3815698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1117600" y="696913"/>
            <a:ext cx="4648200" cy="3486150"/>
          </a:xfrm>
          <a:ln/>
        </p:spPr>
      </p:sp>
      <p:sp>
        <p:nvSpPr>
          <p:cNvPr id="81923"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984409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17600" y="696913"/>
            <a:ext cx="4648200" cy="3486150"/>
          </a:xfrm>
          <a:ln/>
        </p:spPr>
      </p:sp>
      <p:sp>
        <p:nvSpPr>
          <p:cNvPr id="82947"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3769325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17600" y="696913"/>
            <a:ext cx="4648200" cy="3486150"/>
          </a:xfrm>
          <a:ln/>
        </p:spPr>
      </p:sp>
      <p:sp>
        <p:nvSpPr>
          <p:cNvPr id="83971"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3911490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117600" y="696913"/>
            <a:ext cx="4648200" cy="3486150"/>
          </a:xfrm>
          <a:ln/>
        </p:spPr>
      </p:sp>
      <p:sp>
        <p:nvSpPr>
          <p:cNvPr id="84995"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552401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17600" y="696913"/>
            <a:ext cx="4648200" cy="3486150"/>
          </a:xfrm>
          <a:ln/>
        </p:spPr>
      </p:sp>
      <p:sp>
        <p:nvSpPr>
          <p:cNvPr id="86019"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1329307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17600" y="696913"/>
            <a:ext cx="4648200" cy="3486150"/>
          </a:xfrm>
          <a:ln/>
        </p:spPr>
      </p:sp>
      <p:sp>
        <p:nvSpPr>
          <p:cNvPr id="87043"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138634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17600" y="696913"/>
            <a:ext cx="4648200" cy="3486150"/>
          </a:xfrm>
          <a:ln/>
        </p:spPr>
      </p:sp>
      <p:sp>
        <p:nvSpPr>
          <p:cNvPr id="56323"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Important for Exam Preparation </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17600" y="696913"/>
            <a:ext cx="4648200" cy="3486150"/>
          </a:xfrm>
          <a:ln/>
        </p:spPr>
      </p:sp>
      <p:sp>
        <p:nvSpPr>
          <p:cNvPr id="88067"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3275277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17600" y="696913"/>
            <a:ext cx="4648200" cy="3486150"/>
          </a:xfrm>
          <a:ln/>
        </p:spPr>
      </p:sp>
      <p:sp>
        <p:nvSpPr>
          <p:cNvPr id="89091"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2862278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117600" y="696913"/>
            <a:ext cx="4648200" cy="3486150"/>
          </a:xfrm>
          <a:ln/>
        </p:spPr>
      </p:sp>
      <p:sp>
        <p:nvSpPr>
          <p:cNvPr id="90115"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4286792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17600" y="696913"/>
            <a:ext cx="4648200" cy="3486150"/>
          </a:xfrm>
          <a:ln/>
        </p:spPr>
      </p:sp>
      <p:sp>
        <p:nvSpPr>
          <p:cNvPr id="91139"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2439029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117600" y="696913"/>
            <a:ext cx="4648200" cy="3486150"/>
          </a:xfrm>
          <a:ln/>
        </p:spPr>
      </p:sp>
      <p:sp>
        <p:nvSpPr>
          <p:cNvPr id="92163"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3989315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17600" y="696913"/>
            <a:ext cx="4648200" cy="3486150"/>
          </a:xfrm>
          <a:ln/>
        </p:spPr>
      </p:sp>
      <p:sp>
        <p:nvSpPr>
          <p:cNvPr id="93187"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63218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17600" y="696913"/>
            <a:ext cx="4648200" cy="3486150"/>
          </a:xfrm>
          <a:ln/>
        </p:spPr>
      </p:sp>
      <p:sp>
        <p:nvSpPr>
          <p:cNvPr id="94211"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864721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17600" y="696913"/>
            <a:ext cx="4648200" cy="3486150"/>
          </a:xfrm>
          <a:ln/>
        </p:spPr>
      </p:sp>
      <p:sp>
        <p:nvSpPr>
          <p:cNvPr id="95235"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71781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17600" y="696913"/>
            <a:ext cx="4648200" cy="3486150"/>
          </a:xfrm>
          <a:ln/>
        </p:spPr>
      </p:sp>
      <p:sp>
        <p:nvSpPr>
          <p:cNvPr id="96259"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261347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1EEA3723-0CC4-4DD4-87C9-E8CB42EEB60C}" type="slidenum">
              <a:rPr lang="en-US"/>
              <a:pPr/>
              <a:t>71</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41340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Important for Exam Preparation </a:t>
            </a:r>
            <a:endParaRPr lang="zh-CN" altLang="en-US" dirty="0"/>
          </a:p>
        </p:txBody>
      </p:sp>
      <p:sp>
        <p:nvSpPr>
          <p:cNvPr id="4" name="Slide Number Placeholder 3"/>
          <p:cNvSpPr>
            <a:spLocks noGrp="1"/>
          </p:cNvSpPr>
          <p:nvPr>
            <p:ph type="sldNum" sz="quarter" idx="5"/>
          </p:nvPr>
        </p:nvSpPr>
        <p:spPr/>
        <p:txBody>
          <a:bodyPr/>
          <a:lstStyle/>
          <a:p>
            <a:pPr>
              <a:defRPr/>
            </a:pPr>
            <a:fld id="{95BF56B9-82C0-432A-A2EF-89A198922F7E}" type="slidenum">
              <a:rPr lang="en-US" smtClean="0"/>
              <a:pPr>
                <a:defRPr/>
              </a:pPr>
              <a:t>7</a:t>
            </a:fld>
            <a:endParaRPr lang="en-US"/>
          </a:p>
        </p:txBody>
      </p:sp>
    </p:spTree>
    <p:extLst>
      <p:ext uri="{BB962C8B-B14F-4D97-AF65-F5344CB8AC3E}">
        <p14:creationId xmlns:p14="http://schemas.microsoft.com/office/powerpoint/2010/main" val="2072009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E83603D-FB74-472A-B044-2B52ED10999D}" type="slidenum">
              <a:rPr lang="en-US"/>
              <a:pPr/>
              <a:t>72</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9EDF894-A9EB-4002-96FF-F62D262F69C4}" type="slidenum">
              <a:rPr lang="en-US"/>
              <a:pPr/>
              <a:t>73</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D288E61-8699-4B2A-B485-84E8B5FE2A8D}" type="slidenum">
              <a:rPr lang="en-US"/>
              <a:pPr/>
              <a:t>74</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27574CB-F38A-4293-90A3-F620EE079954}" type="slidenum">
              <a:rPr lang="en-US"/>
              <a:pPr/>
              <a:t>75</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EFCCB29-12B5-4440-8B4C-0247CE069B07}" type="slidenum">
              <a:rPr lang="en-US"/>
              <a:pPr/>
              <a:t>76</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7944B21-1856-49AB-BFE7-4877CFAF7AD7}" type="slidenum">
              <a:rPr lang="en-US"/>
              <a:pPr/>
              <a:t>77</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A645FD0-B9A2-4F76-9AA4-2F7AB218F76D}" type="slidenum">
              <a:rPr lang="en-US"/>
              <a:pPr/>
              <a:t>79</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8B932B3-B5A6-4E90-9014-FC46DA7C0B34}" type="slidenum">
              <a:rPr lang="en-US"/>
              <a:pPr/>
              <a:t>80</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Important for Exam Preparation </a:t>
            </a:r>
            <a:endParaRPr lang="zh-CN" altLang="en-US" dirty="0"/>
          </a:p>
        </p:txBody>
      </p:sp>
      <p:sp>
        <p:nvSpPr>
          <p:cNvPr id="4" name="Slide Number Placeholder 3"/>
          <p:cNvSpPr>
            <a:spLocks noGrp="1"/>
          </p:cNvSpPr>
          <p:nvPr>
            <p:ph type="sldNum" sz="quarter" idx="5"/>
          </p:nvPr>
        </p:nvSpPr>
        <p:spPr/>
        <p:txBody>
          <a:bodyPr/>
          <a:lstStyle/>
          <a:p>
            <a:pPr>
              <a:defRPr/>
            </a:pPr>
            <a:fld id="{95BF56B9-82C0-432A-A2EF-89A198922F7E}" type="slidenum">
              <a:rPr lang="en-US" smtClean="0"/>
              <a:pPr>
                <a:defRPr/>
              </a:pPr>
              <a:t>8</a:t>
            </a:fld>
            <a:endParaRPr lang="en-US"/>
          </a:p>
        </p:txBody>
      </p:sp>
    </p:spTree>
    <p:extLst>
      <p:ext uri="{BB962C8B-B14F-4D97-AF65-F5344CB8AC3E}">
        <p14:creationId xmlns:p14="http://schemas.microsoft.com/office/powerpoint/2010/main" val="3915440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711BE85-CCC4-4AAD-AA19-C0CDB4C74E5C}" type="slidenum">
              <a:rPr lang="en-US"/>
              <a:pPr/>
              <a:t>83</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11DD738-19F6-40F0-87E0-6723C5F817E1}" type="slidenum">
              <a:rPr lang="en-US"/>
              <a:pPr/>
              <a:t>84</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831558E-33F3-41F0-A8EC-0126128B9D6B}" type="slidenum">
              <a:rPr lang="en-US"/>
              <a:pPr/>
              <a:t>85</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A51005D3-9803-460B-98EC-5531CA42BD22}" type="slidenum">
              <a:rPr lang="en-US"/>
              <a:pPr/>
              <a:t>86</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226B062-D3C7-4812-8C72-6F11554944F8}" type="slidenum">
              <a:rPr lang="en-US"/>
              <a:pPr/>
              <a:t>87</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CC49961-EDB7-49D8-935F-85FDBC173F96}" type="slidenum">
              <a:rPr lang="en-US"/>
              <a:pPr/>
              <a:t>88</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755973AF-3619-4010-AAC9-15C2D76359C9}" type="slidenum">
              <a:rPr lang="en-US"/>
              <a:pPr/>
              <a:t>89</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714BC15-5697-408F-A673-BE7C98C10AFB}" type="slidenum">
              <a:rPr lang="en-US"/>
              <a:pPr/>
              <a:t>90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0C5541C-F7FE-4A86-B881-9AE75DF8CA82}" type="slidenum">
              <a:rPr lang="en-US"/>
              <a:pPr/>
              <a:t>91</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Important for Exam Preparation</a:t>
            </a:r>
            <a:endParaRPr lang="zh-CN" altLang="en-US" dirty="0"/>
          </a:p>
        </p:txBody>
      </p:sp>
      <p:sp>
        <p:nvSpPr>
          <p:cNvPr id="4" name="Slide Number Placeholder 3"/>
          <p:cNvSpPr>
            <a:spLocks noGrp="1"/>
          </p:cNvSpPr>
          <p:nvPr>
            <p:ph type="sldNum" sz="quarter" idx="5"/>
          </p:nvPr>
        </p:nvSpPr>
        <p:spPr/>
        <p:txBody>
          <a:bodyPr/>
          <a:lstStyle/>
          <a:p>
            <a:pPr>
              <a:defRPr/>
            </a:pPr>
            <a:fld id="{95BF56B9-82C0-432A-A2EF-89A198922F7E}" type="slidenum">
              <a:rPr lang="en-US" smtClean="0"/>
              <a:pPr>
                <a:defRPr/>
              </a:pPr>
              <a:t>9</a:t>
            </a:fld>
            <a:endParaRPr lang="en-US"/>
          </a:p>
        </p:txBody>
      </p:sp>
    </p:spTree>
    <p:extLst>
      <p:ext uri="{BB962C8B-B14F-4D97-AF65-F5344CB8AC3E}">
        <p14:creationId xmlns:p14="http://schemas.microsoft.com/office/powerpoint/2010/main" val="20285191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AA33961-E8AA-4AEF-8681-A142EECB4D4F}" type="slidenum">
              <a:rPr lang="en-US"/>
              <a:pPr/>
              <a:t>92</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CDF0F81B-E713-4738-9003-EDA3EBD17013}" type="slidenum">
              <a:rPr lang="en-US"/>
              <a:pPr/>
              <a:t>95</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D2E3940-F53D-41A1-9C30-CE5CA0ED2CCD}" type="slidenum">
              <a:rPr lang="en-US"/>
              <a:pPr/>
              <a:t>97</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5765DFA-3C4D-4775-954E-F019D2D8E7D3}" type="slidenum">
              <a:rPr lang="en-US"/>
              <a:pPr/>
              <a:t>98</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B30A259-A272-402A-A428-6A6C7ED62F09}" type="slidenum">
              <a:rPr lang="en-US"/>
              <a:pPr/>
              <a:t>99</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D0992725-E4E4-47E4-AC08-D19BC08C24E7}" type="slidenum">
              <a:rPr lang="en-US"/>
              <a:pPr/>
              <a:t>100</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E5B72D4-24C0-417E-8DF1-BDB783CF4582}" type="slidenum">
              <a:rPr lang="en-US"/>
              <a:pPr/>
              <a:t>101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A8C810A-A683-4BE7-8327-439E671CC5BE}" type="slidenum">
              <a:rPr lang="en-US"/>
              <a:pPr/>
              <a:t>102</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5FC51737-FDF8-43B0-914E-7A9DD1E2A547}" type="slidenum">
              <a:rPr lang="en-US"/>
              <a:pPr/>
              <a:t>103</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Important for Exam Preparation –</a:t>
            </a:r>
            <a:r>
              <a:rPr lang="zh-CN" altLang="en-US" dirty="0"/>
              <a:t> </a:t>
            </a:r>
            <a:r>
              <a:rPr lang="en-US" altLang="zh-CN" dirty="0"/>
              <a:t>Draw a diagram like that…</a:t>
            </a:r>
            <a:endParaRPr lang="zh-CN" altLang="en-US" dirty="0"/>
          </a:p>
        </p:txBody>
      </p:sp>
      <p:sp>
        <p:nvSpPr>
          <p:cNvPr id="4" name="Slide Number Placeholder 3"/>
          <p:cNvSpPr>
            <a:spLocks noGrp="1"/>
          </p:cNvSpPr>
          <p:nvPr>
            <p:ph type="sldNum" sz="quarter" idx="5"/>
          </p:nvPr>
        </p:nvSpPr>
        <p:spPr/>
        <p:txBody>
          <a:bodyPr/>
          <a:lstStyle/>
          <a:p>
            <a:pPr>
              <a:defRPr/>
            </a:pPr>
            <a:fld id="{95BF56B9-82C0-432A-A2EF-89A198922F7E}" type="slidenum">
              <a:rPr lang="en-US" smtClean="0"/>
              <a:pPr>
                <a:defRPr/>
              </a:pPr>
              <a:t>14</a:t>
            </a:fld>
            <a:endParaRPr lang="en-US"/>
          </a:p>
        </p:txBody>
      </p:sp>
    </p:spTree>
    <p:extLst>
      <p:ext uri="{BB962C8B-B14F-4D97-AF65-F5344CB8AC3E}">
        <p14:creationId xmlns:p14="http://schemas.microsoft.com/office/powerpoint/2010/main" val="38024104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1F643167-ADB8-4E2B-A3EA-5DA0D0D8B7ED}" type="slidenum">
              <a:rPr lang="en-US"/>
              <a:pPr/>
              <a:t>104</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0A3E19C-59AD-4F33-A813-C88B16CA6AA8}" type="slidenum">
              <a:rPr lang="en-US"/>
              <a:pPr/>
              <a:t>105</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B5BA504-D5F2-4938-A8FA-70C851176A20}" type="slidenum">
              <a:rPr lang="en-US"/>
              <a:pPr/>
              <a:t>106</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FBEA444E-901E-426A-8B90-9BD85102755E}" type="slidenum">
              <a:rPr lang="en-US"/>
              <a:pPr/>
              <a:t>107</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739E4F4-95E0-409B-8E71-58ACC103A2A6}" type="slidenum">
              <a:rPr lang="en-US"/>
              <a:pPr/>
              <a:t>108</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AF784A71-3BC8-4E11-ABE7-55281BC64425}" type="slidenum">
              <a:rPr lang="en-US"/>
              <a:pPr/>
              <a:t>109</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699880D-AC7D-4946-ADD1-F2E21AFF0535}" type="slidenum">
              <a:rPr lang="en-US"/>
              <a:pPr/>
              <a:t>110</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AD5F68F-75D2-4613-9B6F-992A891BB0F4}" type="slidenum">
              <a:rPr lang="en-US"/>
              <a:pPr/>
              <a:t>111</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C3FECBF2-C8E6-464A-A770-7E311643DBAD}" type="slidenum">
              <a:rPr lang="en-US"/>
              <a:pPr/>
              <a:t>112</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69EE893-0329-45CB-960D-4C1F77AC3876}" type="slidenum">
              <a:rPr lang="en-US"/>
              <a:pPr/>
              <a:t>113</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1117600" y="696913"/>
            <a:ext cx="4648200" cy="3486150"/>
          </a:xfrm>
          <a:ln/>
        </p:spPr>
      </p:sp>
      <p:sp>
        <p:nvSpPr>
          <p:cNvPr id="57347" name="Rectangle 3"/>
          <p:cNvSpPr>
            <a:spLocks noGrp="1" noChangeArrowheads="1"/>
          </p:cNvSpPr>
          <p:nvPr>
            <p:ph type="body" idx="1"/>
          </p:nvPr>
        </p:nvSpPr>
        <p:spPr>
          <a:xfrm>
            <a:off x="688975" y="4416425"/>
            <a:ext cx="5505450" cy="4183063"/>
          </a:xfrm>
          <a:noFill/>
          <a:ln/>
        </p:spPr>
        <p:txBody>
          <a:bodyPr wrap="square" lIns="92438" tIns="46219" rIns="92438" bIns="46219" anchor="t"/>
          <a:lstStyle/>
          <a:p>
            <a:endParaRPr lang="en-US"/>
          </a:p>
        </p:txBody>
      </p:sp>
    </p:spTree>
    <p:extLst>
      <p:ext uri="{BB962C8B-B14F-4D97-AF65-F5344CB8AC3E}">
        <p14:creationId xmlns:p14="http://schemas.microsoft.com/office/powerpoint/2010/main" val="36082903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C7918DD-AC19-4D63-B5AE-9E25E4FADCC9}" type="slidenum">
              <a:rPr lang="en-US"/>
              <a:pPr/>
              <a:t>114</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35E82CBB-B8CF-47DC-B359-C3A48D8190A1}" type="slidenum">
              <a:rPr lang="en-US"/>
              <a:pPr/>
              <a:t>115</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34597212-E21A-4913-9D0F-A9CCEF4D6AEB}" type="slidenum">
              <a:rPr lang="en-US"/>
              <a:pPr/>
              <a:t>119</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28C5F58D-49B4-4962-AB31-20BE3854DD09}" type="slidenum">
              <a:rPr lang="en-US"/>
              <a:pPr/>
              <a:t>120</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70C4E3E7-31B7-4954-8C97-56B62FC505D4}" type="slidenum">
              <a:rPr lang="en-US"/>
              <a:pPr/>
              <a:t>122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802D4E9-A13F-4122-95DE-910DA4330981}" type="slidenum">
              <a:rPr lang="en-US"/>
              <a:pPr/>
              <a:t>123</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C4731CE-274E-47D0-AF85-98B745BB74B1}" type="slidenum">
              <a:rPr lang="en-US"/>
              <a:pPr/>
              <a:t>124</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pPr>
                <a:defRPr/>
              </a:pPr>
              <a:endParaRPr lang="en-US">
                <a:cs typeface="ＭＳ Ｐゴシック" charset="-128"/>
              </a:endParaRPr>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grpSp>
      <p:sp>
        <p:nvSpPr>
          <p:cNvPr id="7" name="Text Box 7"/>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charset="0"/>
              </a:rPr>
              <a:t>Silberschatz, Galvin and Gagne ©2009</a:t>
            </a:r>
          </a:p>
        </p:txBody>
      </p:sp>
      <p:sp>
        <p:nvSpPr>
          <p:cNvPr id="8" name="Text Box 8"/>
          <p:cNvSpPr txBox="1">
            <a:spLocks noChangeArrowheads="1"/>
          </p:cNvSpPr>
          <p:nvPr/>
        </p:nvSpPr>
        <p:spPr bwMode="auto">
          <a:xfrm>
            <a:off x="26988" y="6613525"/>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charset="0"/>
              </a:rPr>
              <a:t>Operating System Concepts – 8</a:t>
            </a:r>
            <a:r>
              <a:rPr lang="en-US" sz="1000" b="1" baseline="30000">
                <a:solidFill>
                  <a:srgbClr val="336699"/>
                </a:solidFill>
                <a:latin typeface="Helvetica" charset="0"/>
              </a:rPr>
              <a:t>th</a:t>
            </a:r>
            <a:r>
              <a:rPr lang="en-US" sz="1000" b="1">
                <a:solidFill>
                  <a:srgbClr val="336699"/>
                </a:solidFill>
                <a:latin typeface="Helvetica" charset="0"/>
              </a:rPr>
              <a:t> Edition</a:t>
            </a:r>
          </a:p>
        </p:txBody>
      </p:sp>
      <p:pic>
        <p:nvPicPr>
          <p:cNvPr id="9" name="Picture 9" descr="dino_4"/>
          <p:cNvPicPr>
            <a:picLocks noChangeAspect="1" noChangeArrowheads="1"/>
          </p:cNvPicPr>
          <p:nvPr/>
        </p:nvPicPr>
        <p:blipFill>
          <a:blip r:embed="rId2"/>
          <a:srcRect/>
          <a:stretch>
            <a:fillRect/>
          </a:stretch>
        </p:blipFill>
        <p:spPr bwMode="auto">
          <a:xfrm>
            <a:off x="3360738" y="4157663"/>
            <a:ext cx="2062162" cy="1593850"/>
          </a:xfrm>
          <a:prstGeom prst="rect">
            <a:avLst/>
          </a:prstGeom>
          <a:noFill/>
          <a:ln w="76200">
            <a:solidFill>
              <a:srgbClr val="336699"/>
            </a:solidFill>
            <a:miter lim="800000"/>
            <a:headEnd/>
            <a:tailEnd/>
          </a:ln>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ffectLst/>
        </p:spPr>
        <p:txBody>
          <a:bodyPr wrap="none" anchor="ctr"/>
          <a:lstStyle/>
          <a:p>
            <a:pPr>
              <a:defRPr/>
            </a:pPr>
            <a:endParaRPr lang="en-US">
              <a:cs typeface="ＭＳ Ｐゴシック" charset="-128"/>
            </a:endParaRPr>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srcRect/>
          <a:stretch>
            <a:fillRect/>
          </a:stretch>
        </p:blipFill>
        <p:spPr bwMode="auto">
          <a:xfrm>
            <a:off x="285750" y="0"/>
            <a:ext cx="1195388" cy="90805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7813"/>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1557" name="Rectangle 5"/>
          <p:cNvSpPr>
            <a:spLocks noChangeArrowheads="1"/>
          </p:cNvSpPr>
          <p:nvPr/>
        </p:nvSpPr>
        <p:spPr bwMode="auto">
          <a:xfrm>
            <a:off x="0" y="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58" name="Line 6"/>
          <p:cNvSpPr>
            <a:spLocks noChangeShapeType="1"/>
          </p:cNvSpPr>
          <p:nvPr/>
        </p:nvSpPr>
        <p:spPr bwMode="auto">
          <a:xfrm>
            <a:off x="457200" y="860425"/>
            <a:ext cx="8077200" cy="0"/>
          </a:xfrm>
          <a:prstGeom prst="line">
            <a:avLst/>
          </a:prstGeom>
          <a:noFill/>
          <a:ln w="19050">
            <a:solidFill>
              <a:srgbClr val="336699"/>
            </a:solidFill>
            <a:round/>
            <a:headEnd/>
            <a:tailEnd/>
          </a:ln>
          <a:effectLst/>
        </p:spPr>
        <p:txBody>
          <a:bodyPr/>
          <a:lstStyle/>
          <a:p>
            <a:pPr>
              <a:defRPr/>
            </a:pPr>
            <a:endParaRPr lang="en-US">
              <a:ea typeface="+mn-ea"/>
            </a:endParaRPr>
          </a:p>
        </p:txBody>
      </p:sp>
      <p:sp>
        <p:nvSpPr>
          <p:cNvPr id="151559" name="Rectangle 7"/>
          <p:cNvSpPr>
            <a:spLocks noChangeArrowheads="1"/>
          </p:cNvSpPr>
          <p:nvPr/>
        </p:nvSpPr>
        <p:spPr bwMode="auto">
          <a:xfrm>
            <a:off x="0" y="2286000"/>
            <a:ext cx="228600" cy="2286000"/>
          </a:xfrm>
          <a:prstGeom prst="rect">
            <a:avLst/>
          </a:prstGeom>
          <a:solidFill>
            <a:srgbClr val="99CCFF"/>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0" name="Rectangle 8"/>
          <p:cNvSpPr>
            <a:spLocks noChangeArrowheads="1"/>
          </p:cNvSpPr>
          <p:nvPr/>
        </p:nvSpPr>
        <p:spPr bwMode="auto">
          <a:xfrm>
            <a:off x="0" y="457200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p>
            <a:pPr algn="ctr">
              <a:spcBef>
                <a:spcPct val="50000"/>
              </a:spcBef>
              <a:defRPr/>
            </a:pPr>
            <a:r>
              <a:rPr lang="en-US" sz="1000" b="1">
                <a:solidFill>
                  <a:srgbClr val="006699"/>
                </a:solidFill>
                <a:latin typeface="Helvetica" charset="0"/>
              </a:rPr>
              <a:t>2.</a:t>
            </a:r>
            <a:fld id="{EA4B07D0-D29C-489B-AFD8-F5805A4CAFFF}" type="slidenum">
              <a:rPr lang="en-US" sz="1000" b="1">
                <a:solidFill>
                  <a:srgbClr val="006699"/>
                </a:solidFill>
                <a:latin typeface="Helvetica" charset="0"/>
              </a:rPr>
              <a:pPr algn="ctr">
                <a:spcBef>
                  <a:spcPct val="50000"/>
                </a:spcBef>
                <a:defRPr/>
              </a:pPr>
              <a:t>‹#›</a:t>
            </a:fld>
            <a:endParaRPr lang="en-US" sz="1000" b="1">
              <a:solidFill>
                <a:srgbClr val="006699"/>
              </a:solidFill>
              <a:latin typeface="Helvetica" charset="0"/>
            </a:endParaRPr>
          </a:p>
        </p:txBody>
      </p:sp>
      <p:sp>
        <p:nvSpPr>
          <p:cNvPr id="151562" name="Text Box 10"/>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006699"/>
                </a:solidFill>
                <a:latin typeface="Helvetica" charset="0"/>
              </a:rPr>
              <a:t>Silberschatz, Galvin and Gagne ©2009</a:t>
            </a:r>
          </a:p>
        </p:txBody>
      </p:sp>
      <p:sp>
        <p:nvSpPr>
          <p:cNvPr id="151563" name="Text Box 11"/>
          <p:cNvSpPr txBox="1">
            <a:spLocks noChangeArrowheads="1"/>
          </p:cNvSpPr>
          <p:nvPr/>
        </p:nvSpPr>
        <p:spPr bwMode="auto">
          <a:xfrm>
            <a:off x="185738" y="6621463"/>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006699"/>
                </a:solidFill>
                <a:latin typeface="Helvetica" charset="0"/>
              </a:rPr>
              <a:t>Operating System Concepts – 8</a:t>
            </a:r>
            <a:r>
              <a:rPr lang="en-US" sz="1000" b="1" baseline="30000">
                <a:solidFill>
                  <a:srgbClr val="006699"/>
                </a:solidFill>
                <a:latin typeface="Helvetica" charset="0"/>
              </a:rPr>
              <a:t>th</a:t>
            </a:r>
            <a:r>
              <a:rPr lang="en-US" sz="1000" b="1">
                <a:solidFill>
                  <a:srgbClr val="006699"/>
                </a:solidFill>
                <a:latin typeface="Helvetica" charset="0"/>
              </a:rPr>
              <a:t> Edition</a:t>
            </a:r>
          </a:p>
        </p:txBody>
      </p:sp>
      <p:pic>
        <p:nvPicPr>
          <p:cNvPr id="1036" name="Picture 12" descr="dino_6"/>
          <p:cNvPicPr>
            <a:picLocks noChangeAspect="1" noChangeArrowheads="1"/>
          </p:cNvPicPr>
          <p:nvPr/>
        </p:nvPicPr>
        <p:blipFill>
          <a:blip r:embed="rId14"/>
          <a:srcRect/>
          <a:stretch>
            <a:fillRect/>
          </a:stretch>
        </p:blipFill>
        <p:spPr bwMode="auto">
          <a:xfrm>
            <a:off x="7773988" y="5849938"/>
            <a:ext cx="1284287" cy="7921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1"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ＭＳ Ｐゴシック"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371475" y="1900238"/>
            <a:ext cx="8458200" cy="1143000"/>
          </a:xfrm>
          <a:noFill/>
        </p:spPr>
        <p:txBody>
          <a:bodyPr/>
          <a:lstStyle/>
          <a:p>
            <a:pPr eaLnBrk="1" hangingPunct="1"/>
            <a:r>
              <a:rPr 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540F77-F3A8-BBAE-2657-0379517C6E73}"/>
              </a:ext>
            </a:extLst>
          </p:cNvPr>
          <p:cNvPicPr>
            <a:picLocks noChangeAspect="1"/>
          </p:cNvPicPr>
          <p:nvPr/>
        </p:nvPicPr>
        <p:blipFill>
          <a:blip r:embed="rId2"/>
          <a:stretch>
            <a:fillRect/>
          </a:stretch>
        </p:blipFill>
        <p:spPr>
          <a:xfrm>
            <a:off x="1801091" y="0"/>
            <a:ext cx="6361545" cy="6585527"/>
          </a:xfrm>
          <a:prstGeom prst="rect">
            <a:avLst/>
          </a:prstGeom>
        </p:spPr>
      </p:pic>
    </p:spTree>
    <p:extLst>
      <p:ext uri="{BB962C8B-B14F-4D97-AF65-F5344CB8AC3E}">
        <p14:creationId xmlns:p14="http://schemas.microsoft.com/office/powerpoint/2010/main" val="11776798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19175" y="277813"/>
            <a:ext cx="7667625" cy="576262"/>
          </a:xfrm>
        </p:spPr>
        <p:txBody>
          <a:bodyPr/>
          <a:lstStyle/>
          <a:p>
            <a:pPr eaLnBrk="1" hangingPunct="1"/>
            <a:r>
              <a:rPr lang="en-US"/>
              <a:t>System Programs (Cont.)</a:t>
            </a:r>
          </a:p>
        </p:txBody>
      </p:sp>
      <p:sp>
        <p:nvSpPr>
          <p:cNvPr id="31747" name="Rectangle 3"/>
          <p:cNvSpPr>
            <a:spLocks noGrp="1" noChangeArrowheads="1"/>
          </p:cNvSpPr>
          <p:nvPr>
            <p:ph type="body" idx="1"/>
          </p:nvPr>
        </p:nvSpPr>
        <p:spPr>
          <a:xfrm>
            <a:off x="806450" y="1233488"/>
            <a:ext cx="7675563" cy="5187950"/>
          </a:xfrm>
        </p:spPr>
        <p:txBody>
          <a:bodyPr/>
          <a:lstStyle/>
          <a:p>
            <a:pPr>
              <a:lnSpc>
                <a:spcPct val="90000"/>
              </a:lnSpc>
            </a:pPr>
            <a:r>
              <a:rPr lang="en-US" b="1"/>
              <a:t>File modification</a:t>
            </a:r>
          </a:p>
          <a:p>
            <a:pPr lvl="1">
              <a:lnSpc>
                <a:spcPct val="90000"/>
              </a:lnSpc>
            </a:pPr>
            <a:r>
              <a:rPr lang="en-US"/>
              <a:t>Text editors to create and modify files</a:t>
            </a:r>
          </a:p>
          <a:p>
            <a:pPr lvl="1">
              <a:lnSpc>
                <a:spcPct val="90000"/>
              </a:lnSpc>
            </a:pPr>
            <a:r>
              <a:rPr lang="en-US"/>
              <a:t>Special commands to search contents of files or perform transformations of the text</a:t>
            </a:r>
          </a:p>
          <a:p>
            <a:pPr lvl="1">
              <a:lnSpc>
                <a:spcPct val="90000"/>
              </a:lnSpc>
            </a:pPr>
            <a:endParaRPr lang="en-US" sz="800"/>
          </a:p>
          <a:p>
            <a:pPr>
              <a:lnSpc>
                <a:spcPct val="90000"/>
              </a:lnSpc>
            </a:pPr>
            <a:r>
              <a:rPr lang="en-US" b="1"/>
              <a:t>Programming-language support </a:t>
            </a:r>
            <a:r>
              <a:rPr lang="en-US"/>
              <a:t>- Compilers, assemblers, debuggers and interpreters sometimes provided</a:t>
            </a:r>
          </a:p>
          <a:p>
            <a:pPr>
              <a:lnSpc>
                <a:spcPct val="90000"/>
              </a:lnSpc>
            </a:pPr>
            <a:endParaRPr lang="en-US" sz="800"/>
          </a:p>
          <a:p>
            <a:pPr>
              <a:lnSpc>
                <a:spcPct val="90000"/>
              </a:lnSpc>
            </a:pPr>
            <a:r>
              <a:rPr lang="en-US" b="1"/>
              <a:t>Program loading and execution</a:t>
            </a:r>
            <a:r>
              <a:rPr lang="en-US"/>
              <a:t>- Absolute loaders, relocatable loaders, linkage editors, and overlay-loaders, debugging systems for higher-level and machine language</a:t>
            </a:r>
          </a:p>
          <a:p>
            <a:pPr>
              <a:lnSpc>
                <a:spcPct val="90000"/>
              </a:lnSpc>
            </a:pPr>
            <a:endParaRPr lang="en-US" sz="800"/>
          </a:p>
          <a:p>
            <a:pPr>
              <a:lnSpc>
                <a:spcPct val="90000"/>
              </a:lnSpc>
            </a:pPr>
            <a:r>
              <a:rPr lang="en-US" b="1"/>
              <a:t>Communications</a:t>
            </a:r>
            <a:r>
              <a:rPr lang="en-US"/>
              <a:t> - Provide the mechanism for creating virtual connections among processes, users, and computer systems</a:t>
            </a:r>
          </a:p>
          <a:p>
            <a:pPr lvl="1">
              <a:lnSpc>
                <a:spcPct val="90000"/>
              </a:lnSpc>
            </a:pPr>
            <a:r>
              <a:rPr lang="en-US"/>
              <a:t>Allow users to send messages to one another’s screens, browse web pages, send electronic-mail messages, log in remotely, transfer files from one machine to another</a:t>
            </a:r>
          </a:p>
          <a:p>
            <a:pPr>
              <a:lnSpc>
                <a:spcPct val="90000"/>
              </a:lnSpc>
            </a:pP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889000" y="296863"/>
            <a:ext cx="7712075" cy="576262"/>
          </a:xfrm>
        </p:spPr>
        <p:txBody>
          <a:bodyPr/>
          <a:lstStyle/>
          <a:p>
            <a:pPr eaLnBrk="1" hangingPunct="1"/>
            <a:r>
              <a:rPr lang="en-US" sz="2800"/>
              <a:t>Operating System Design </a:t>
            </a:r>
            <a:br>
              <a:rPr lang="en-US" sz="2800"/>
            </a:br>
            <a:r>
              <a:rPr lang="en-US" sz="2800"/>
              <a:t>and Implementation</a:t>
            </a:r>
          </a:p>
        </p:txBody>
      </p:sp>
      <p:sp>
        <p:nvSpPr>
          <p:cNvPr id="32771" name="Rectangle 1027"/>
          <p:cNvSpPr>
            <a:spLocks noGrp="1" noChangeArrowheads="1"/>
          </p:cNvSpPr>
          <p:nvPr>
            <p:ph type="body" idx="1"/>
          </p:nvPr>
        </p:nvSpPr>
        <p:spPr>
          <a:xfrm>
            <a:off x="806450" y="1233488"/>
            <a:ext cx="7685088" cy="5006975"/>
          </a:xfrm>
        </p:spPr>
        <p:txBody>
          <a:bodyPr/>
          <a:lstStyle/>
          <a:p>
            <a:r>
              <a:rPr lang="en-US"/>
              <a:t>Design and Implementation of OS not “solvable”, but some approaches have proven successful</a:t>
            </a:r>
          </a:p>
          <a:p>
            <a:endParaRPr lang="en-US" sz="800"/>
          </a:p>
          <a:p>
            <a:r>
              <a:rPr lang="en-US"/>
              <a:t>Internal structure of different Operating Systems  can vary widely</a:t>
            </a:r>
          </a:p>
          <a:p>
            <a:endParaRPr lang="en-US" sz="800"/>
          </a:p>
          <a:p>
            <a:r>
              <a:rPr lang="en-US"/>
              <a:t>Start by defining goals and specifications </a:t>
            </a:r>
          </a:p>
          <a:p>
            <a:endParaRPr lang="en-US" sz="800"/>
          </a:p>
          <a:p>
            <a:r>
              <a:rPr lang="en-US"/>
              <a:t>Affected by choice of hardware, type of system</a:t>
            </a:r>
          </a:p>
          <a:p>
            <a:endParaRPr lang="en-US" sz="800"/>
          </a:p>
          <a:p>
            <a:r>
              <a:rPr lang="en-US" i="1"/>
              <a:t>User</a:t>
            </a:r>
            <a:r>
              <a:rPr lang="en-US"/>
              <a:t> goals and </a:t>
            </a:r>
            <a:r>
              <a:rPr lang="en-US" i="1"/>
              <a:t>System</a:t>
            </a:r>
            <a:r>
              <a:rPr lang="en-US"/>
              <a:t> goals</a:t>
            </a:r>
          </a:p>
          <a:p>
            <a:pPr lvl="1"/>
            <a:r>
              <a:rPr lang="en-US"/>
              <a:t>User goals – operating system should be convenient to use, easy to learn, reliable, safe, and fast</a:t>
            </a:r>
          </a:p>
          <a:p>
            <a:pPr lvl="1"/>
            <a:r>
              <a:rPr lang="en-US"/>
              <a:t>System goals – operating system should be easy to design, implement, and maintain, as well as flexible, reliable, error-free, and efficient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296863"/>
            <a:ext cx="8229600" cy="576262"/>
          </a:xfrm>
        </p:spPr>
        <p:txBody>
          <a:bodyPr/>
          <a:lstStyle/>
          <a:p>
            <a:pPr eaLnBrk="1" hangingPunct="1"/>
            <a:r>
              <a:rPr lang="en-US" sz="2800"/>
              <a:t>Operating System Design and </a:t>
            </a:r>
            <a:br>
              <a:rPr lang="en-US" sz="2800"/>
            </a:br>
            <a:r>
              <a:rPr lang="en-US" sz="2800"/>
              <a:t>Implementation (Cont.)</a:t>
            </a:r>
          </a:p>
        </p:txBody>
      </p:sp>
      <p:sp>
        <p:nvSpPr>
          <p:cNvPr id="33795" name="Rectangle 3"/>
          <p:cNvSpPr>
            <a:spLocks noGrp="1" noChangeArrowheads="1"/>
          </p:cNvSpPr>
          <p:nvPr>
            <p:ph type="body" idx="1"/>
          </p:nvPr>
        </p:nvSpPr>
        <p:spPr>
          <a:xfrm>
            <a:off x="806450" y="1233488"/>
            <a:ext cx="7713663" cy="4530725"/>
          </a:xfrm>
        </p:spPr>
        <p:txBody>
          <a:bodyPr/>
          <a:lstStyle/>
          <a:p>
            <a:r>
              <a:rPr lang="en-US"/>
              <a:t>Important principle to separate</a:t>
            </a:r>
          </a:p>
          <a:p>
            <a:pPr>
              <a:buFont typeface="Monotype Sorts" charset="2"/>
              <a:buNone/>
            </a:pPr>
            <a:r>
              <a:rPr lang="en-US" b="1"/>
              <a:t>	Policy:   </a:t>
            </a:r>
            <a:r>
              <a:rPr lang="en-US"/>
              <a:t>What will be done?</a:t>
            </a:r>
            <a:r>
              <a:rPr lang="en-US" b="1"/>
              <a:t> </a:t>
            </a:r>
            <a:br>
              <a:rPr lang="en-US" b="1"/>
            </a:br>
            <a:r>
              <a:rPr lang="en-US" b="1"/>
              <a:t>Mechanism:  </a:t>
            </a:r>
            <a:r>
              <a:rPr lang="en-US"/>
              <a:t>How to do it?</a:t>
            </a:r>
          </a:p>
          <a:p>
            <a:pPr>
              <a:buFont typeface="Monotype Sorts" charset="2"/>
              <a:buNone/>
            </a:pPr>
            <a:endParaRPr lang="en-US"/>
          </a:p>
          <a:p>
            <a:r>
              <a:rPr lang="en-US"/>
              <a:t>Mechanisms determine how to do something, policies decide what will be done</a:t>
            </a:r>
          </a:p>
          <a:p>
            <a:pPr lvl="1"/>
            <a:r>
              <a:rPr lang="en-US"/>
              <a:t>The separation of policy from mechanism is a very important principle, it allows maximum flexibility if policy decisions are to be changed later</a:t>
            </a:r>
          </a:p>
          <a:p>
            <a:pPr>
              <a:buFont typeface="Monotype Sorts" charset="2"/>
              <a:buNone/>
            </a:pPr>
            <a:endParaRPr lang="en-US"/>
          </a:p>
          <a:p>
            <a:pPr>
              <a:buFont typeface="Monotype Sorts" charset="2"/>
              <a:buNone/>
            </a:pP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Simple Structure </a:t>
            </a:r>
            <a:endParaRPr lang="en-US" sz="2400"/>
          </a:p>
        </p:txBody>
      </p:sp>
      <p:sp>
        <p:nvSpPr>
          <p:cNvPr id="34819" name="Rectangle 3"/>
          <p:cNvSpPr>
            <a:spLocks noGrp="1" noChangeArrowheads="1"/>
          </p:cNvSpPr>
          <p:nvPr>
            <p:ph type="body" idx="1"/>
          </p:nvPr>
        </p:nvSpPr>
        <p:spPr/>
        <p:txBody>
          <a:bodyPr/>
          <a:lstStyle/>
          <a:p>
            <a:r>
              <a:rPr lang="en-US"/>
              <a:t>MS-DOS – written to provide the most functionality in the least space</a:t>
            </a:r>
          </a:p>
          <a:p>
            <a:pPr lvl="1"/>
            <a:r>
              <a:rPr lang="en-US"/>
              <a:t>Not divided into modules</a:t>
            </a:r>
          </a:p>
          <a:p>
            <a:pPr lvl="1"/>
            <a:r>
              <a:rPr lang="en-US"/>
              <a:t>Although MS-DOS has some structure, its interfaces and levels of functionality are not well separated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MS-DOS Layer Structure</a:t>
            </a:r>
          </a:p>
        </p:txBody>
      </p:sp>
      <p:pic>
        <p:nvPicPr>
          <p:cNvPr id="35843" name="Picture 6" descr="2"/>
          <p:cNvPicPr>
            <a:picLocks noChangeAspect="1" noChangeArrowheads="1"/>
          </p:cNvPicPr>
          <p:nvPr/>
        </p:nvPicPr>
        <p:blipFill>
          <a:blip r:embed="rId3"/>
          <a:srcRect/>
          <a:stretch>
            <a:fillRect/>
          </a:stretch>
        </p:blipFill>
        <p:spPr bwMode="auto">
          <a:xfrm>
            <a:off x="2401888" y="1274763"/>
            <a:ext cx="4500562" cy="4329112"/>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Layered Approach</a:t>
            </a:r>
          </a:p>
        </p:txBody>
      </p:sp>
      <p:sp>
        <p:nvSpPr>
          <p:cNvPr id="36867" name="Rectangle 3"/>
          <p:cNvSpPr>
            <a:spLocks noGrp="1" noChangeArrowheads="1"/>
          </p:cNvSpPr>
          <p:nvPr>
            <p:ph type="body" idx="1"/>
          </p:nvPr>
        </p:nvSpPr>
        <p:spPr>
          <a:xfrm>
            <a:off x="806450" y="1233488"/>
            <a:ext cx="7645400" cy="4530725"/>
          </a:xfrm>
        </p:spPr>
        <p:txBody>
          <a:bodyPr/>
          <a:lstStyle/>
          <a:p>
            <a:r>
              <a:rPr lang="en-US"/>
              <a:t>The operating system is divided into a number of layers (levels), each built on top of lower layers.  The bottom layer (layer 0), is the hardware; the highest (layer N) is the user interface.</a:t>
            </a:r>
          </a:p>
          <a:p>
            <a:endParaRPr lang="en-US"/>
          </a:p>
          <a:p>
            <a:r>
              <a:rPr lang="en-US"/>
              <a:t>With modularity, layers are selected such that each uses functions (operations) and services of only lower-level layers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00100" y="292100"/>
            <a:ext cx="8229600" cy="576263"/>
          </a:xfrm>
        </p:spPr>
        <p:txBody>
          <a:bodyPr/>
          <a:lstStyle/>
          <a:p>
            <a:pPr eaLnBrk="1" hangingPunct="1"/>
            <a:r>
              <a:rPr lang="en-US"/>
              <a:t>Traditional UNIX System Structure</a:t>
            </a:r>
          </a:p>
        </p:txBody>
      </p:sp>
      <p:pic>
        <p:nvPicPr>
          <p:cNvPr id="37891" name="Picture 4"/>
          <p:cNvPicPr>
            <a:picLocks noChangeAspect="1" noChangeArrowheads="1"/>
          </p:cNvPicPr>
          <p:nvPr/>
        </p:nvPicPr>
        <p:blipFill>
          <a:blip r:embed="rId3"/>
          <a:srcRect/>
          <a:stretch>
            <a:fillRect/>
          </a:stretch>
        </p:blipFill>
        <p:spPr bwMode="auto">
          <a:xfrm>
            <a:off x="877888" y="1558925"/>
            <a:ext cx="6923087" cy="4206875"/>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66800" y="377825"/>
            <a:ext cx="6773863" cy="457200"/>
          </a:xfrm>
        </p:spPr>
        <p:txBody>
          <a:bodyPr/>
          <a:lstStyle/>
          <a:p>
            <a:pPr eaLnBrk="1" hangingPunct="1"/>
            <a:r>
              <a:rPr lang="en-US"/>
              <a:t>UNIX</a:t>
            </a:r>
            <a:endParaRPr lang="en-US" sz="2400"/>
          </a:p>
        </p:txBody>
      </p:sp>
      <p:sp>
        <p:nvSpPr>
          <p:cNvPr id="38915" name="Rectangle 3"/>
          <p:cNvSpPr>
            <a:spLocks noGrp="1" noChangeArrowheads="1"/>
          </p:cNvSpPr>
          <p:nvPr>
            <p:ph type="body" idx="1"/>
          </p:nvPr>
        </p:nvSpPr>
        <p:spPr>
          <a:xfrm>
            <a:off x="698500" y="1423988"/>
            <a:ext cx="7713663" cy="4073525"/>
          </a:xfrm>
        </p:spPr>
        <p:txBody>
          <a:bodyPr/>
          <a:lstStyle/>
          <a:p>
            <a:r>
              <a:rPr lang="en-US"/>
              <a:t>UNIX – limited by hardware functionality, the original UNIX operating system had limited structuring.  The UNIX OS consists of two separable parts</a:t>
            </a:r>
          </a:p>
          <a:p>
            <a:pPr lvl="1"/>
            <a:r>
              <a:rPr lang="en-US"/>
              <a:t>Systems programs</a:t>
            </a:r>
          </a:p>
          <a:p>
            <a:pPr lvl="1"/>
            <a:r>
              <a:rPr lang="en-US"/>
              <a:t>The kernel</a:t>
            </a:r>
          </a:p>
          <a:p>
            <a:pPr lvl="2"/>
            <a:r>
              <a:rPr lang="en-US"/>
              <a:t>Consists of everything below the system-call interface and above the physical hardware</a:t>
            </a:r>
          </a:p>
          <a:p>
            <a:pPr lvl="2"/>
            <a:r>
              <a:rPr lang="en-US"/>
              <a:t>Provides the file system, CPU scheduling, memory management, and other operating-system functions; a large number of functions for one level</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Layered Operating System</a:t>
            </a:r>
          </a:p>
        </p:txBody>
      </p:sp>
      <p:pic>
        <p:nvPicPr>
          <p:cNvPr id="39939" name="Picture 5"/>
          <p:cNvPicPr>
            <a:picLocks noChangeAspect="1" noChangeArrowheads="1"/>
          </p:cNvPicPr>
          <p:nvPr/>
        </p:nvPicPr>
        <p:blipFill>
          <a:blip r:embed="rId3"/>
          <a:srcRect/>
          <a:stretch>
            <a:fillRect/>
          </a:stretch>
        </p:blipFill>
        <p:spPr bwMode="auto">
          <a:xfrm>
            <a:off x="2339975" y="1257300"/>
            <a:ext cx="5133975" cy="5105400"/>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t>Microkernel System Structure </a:t>
            </a:r>
            <a:endParaRPr lang="en-US" sz="2400"/>
          </a:p>
        </p:txBody>
      </p:sp>
      <p:sp>
        <p:nvSpPr>
          <p:cNvPr id="40963" name="Rectangle 3"/>
          <p:cNvSpPr>
            <a:spLocks noGrp="1" noChangeArrowheads="1"/>
          </p:cNvSpPr>
          <p:nvPr>
            <p:ph type="body" idx="1"/>
          </p:nvPr>
        </p:nvSpPr>
        <p:spPr>
          <a:xfrm>
            <a:off x="806450" y="1233488"/>
            <a:ext cx="7588250" cy="4921250"/>
          </a:xfrm>
        </p:spPr>
        <p:txBody>
          <a:bodyPr/>
          <a:lstStyle/>
          <a:p>
            <a:r>
              <a:rPr lang="en-US"/>
              <a:t>Moves as much from the kernel into “</a:t>
            </a:r>
            <a:r>
              <a:rPr lang="en-US" i="1"/>
              <a:t>user</a:t>
            </a:r>
            <a:r>
              <a:rPr lang="en-US"/>
              <a:t>” space</a:t>
            </a:r>
          </a:p>
          <a:p>
            <a:endParaRPr lang="en-US" sz="800"/>
          </a:p>
          <a:p>
            <a:r>
              <a:rPr lang="en-US"/>
              <a:t>Communication takes place between user modules using message passing</a:t>
            </a:r>
          </a:p>
          <a:p>
            <a:endParaRPr lang="en-US" sz="800"/>
          </a:p>
          <a:p>
            <a:r>
              <a:rPr lang="en-US"/>
              <a:t>Benefits:</a:t>
            </a:r>
          </a:p>
          <a:p>
            <a:pPr lvl="1"/>
            <a:r>
              <a:rPr lang="en-US"/>
              <a:t>Easier to extend a microkernel</a:t>
            </a:r>
          </a:p>
          <a:p>
            <a:pPr lvl="1"/>
            <a:r>
              <a:rPr lang="en-US"/>
              <a:t>Easier to port the operating system to new architectures</a:t>
            </a:r>
          </a:p>
          <a:p>
            <a:pPr lvl="1"/>
            <a:r>
              <a:rPr lang="en-US"/>
              <a:t>More reliable (less code is running in kernel mode)</a:t>
            </a:r>
          </a:p>
          <a:p>
            <a:pPr lvl="1"/>
            <a:r>
              <a:rPr lang="en-US"/>
              <a:t>More secure</a:t>
            </a:r>
          </a:p>
          <a:p>
            <a:pPr lvl="1"/>
            <a:endParaRPr lang="en-US" sz="800"/>
          </a:p>
          <a:p>
            <a:r>
              <a:rPr lang="en-US"/>
              <a:t>Detriments:</a:t>
            </a:r>
          </a:p>
          <a:p>
            <a:pPr lvl="1"/>
            <a:r>
              <a:rPr lang="en-US"/>
              <a:t>Performance overhead of user space to kernel space 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3217"/>
          <a:stretch/>
        </p:blipFill>
        <p:spPr>
          <a:xfrm>
            <a:off x="1072688" y="1124527"/>
            <a:ext cx="7146406" cy="4608945"/>
          </a:xfrm>
        </p:spPr>
      </p:pic>
      <p:sp>
        <p:nvSpPr>
          <p:cNvPr id="2" name="Rectangle 2">
            <a:extLst>
              <a:ext uri="{FF2B5EF4-FFF2-40B4-BE49-F238E27FC236}">
                <a16:creationId xmlns:a16="http://schemas.microsoft.com/office/drawing/2014/main" id="{CAAB738A-F25A-9E21-1D97-4972FD789751}"/>
              </a:ext>
            </a:extLst>
          </p:cNvPr>
          <p:cNvSpPr txBox="1">
            <a:spLocks noChangeArrowheads="1"/>
          </p:cNvSpPr>
          <p:nvPr/>
        </p:nvSpPr>
        <p:spPr bwMode="auto">
          <a:xfrm>
            <a:off x="963613" y="277813"/>
            <a:ext cx="7723187"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r>
              <a:rPr lang="en-US" kern="0" dirty="0"/>
              <a:t>Why we use an Operating System?</a:t>
            </a:r>
          </a:p>
        </p:txBody>
      </p:sp>
    </p:spTree>
    <p:extLst>
      <p:ext uri="{BB962C8B-B14F-4D97-AF65-F5344CB8AC3E}">
        <p14:creationId xmlns:p14="http://schemas.microsoft.com/office/powerpoint/2010/main" val="20036059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t>Mac OS X Structure</a:t>
            </a:r>
          </a:p>
        </p:txBody>
      </p:sp>
      <p:pic>
        <p:nvPicPr>
          <p:cNvPr id="41987" name="Picture 8"/>
          <p:cNvPicPr>
            <a:picLocks noChangeAspect="1" noChangeArrowheads="1"/>
          </p:cNvPicPr>
          <p:nvPr/>
        </p:nvPicPr>
        <p:blipFill>
          <a:blip r:embed="rId3"/>
          <a:srcRect/>
          <a:stretch>
            <a:fillRect/>
          </a:stretch>
        </p:blipFill>
        <p:spPr bwMode="auto">
          <a:xfrm>
            <a:off x="1714500" y="1592263"/>
            <a:ext cx="5708650" cy="3825875"/>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t>Modules</a:t>
            </a:r>
          </a:p>
        </p:txBody>
      </p:sp>
      <p:sp>
        <p:nvSpPr>
          <p:cNvPr id="43011" name="Rectangle 3"/>
          <p:cNvSpPr>
            <a:spLocks noGrp="1" noChangeArrowheads="1"/>
          </p:cNvSpPr>
          <p:nvPr>
            <p:ph type="body" idx="1"/>
          </p:nvPr>
        </p:nvSpPr>
        <p:spPr/>
        <p:txBody>
          <a:bodyPr/>
          <a:lstStyle/>
          <a:p>
            <a:r>
              <a:rPr lang="en-US"/>
              <a:t>Most modern operating systems implement kernel modules</a:t>
            </a:r>
          </a:p>
          <a:p>
            <a:pPr lvl="1"/>
            <a:r>
              <a:rPr lang="en-US"/>
              <a:t>Uses object-oriented approach</a:t>
            </a:r>
          </a:p>
          <a:p>
            <a:pPr lvl="1"/>
            <a:r>
              <a:rPr lang="en-US"/>
              <a:t>Each core component is separate</a:t>
            </a:r>
          </a:p>
          <a:p>
            <a:pPr lvl="1"/>
            <a:r>
              <a:rPr lang="en-US"/>
              <a:t>Each talks to the others over known interfaces</a:t>
            </a:r>
          </a:p>
          <a:p>
            <a:pPr lvl="1"/>
            <a:r>
              <a:rPr lang="en-US"/>
              <a:t>Each is loadable as needed within the kernel</a:t>
            </a:r>
          </a:p>
          <a:p>
            <a:pPr lvl="1"/>
            <a:endParaRPr lang="en-US"/>
          </a:p>
          <a:p>
            <a:r>
              <a:rPr lang="en-US"/>
              <a:t>Overall, similar to layers but with more flexible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t>Solaris Modular Approach</a:t>
            </a:r>
          </a:p>
        </p:txBody>
      </p:sp>
      <p:pic>
        <p:nvPicPr>
          <p:cNvPr id="44035" name="Picture 4"/>
          <p:cNvPicPr>
            <a:picLocks noChangeAspect="1" noChangeArrowheads="1"/>
          </p:cNvPicPr>
          <p:nvPr/>
        </p:nvPicPr>
        <p:blipFill>
          <a:blip r:embed="rId3"/>
          <a:srcRect/>
          <a:stretch>
            <a:fillRect/>
          </a:stretch>
        </p:blipFill>
        <p:spPr bwMode="auto">
          <a:xfrm>
            <a:off x="1019175" y="1501775"/>
            <a:ext cx="7197725" cy="3879850"/>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t>Virtual Machines</a:t>
            </a:r>
          </a:p>
        </p:txBody>
      </p:sp>
      <p:sp>
        <p:nvSpPr>
          <p:cNvPr id="45059" name="Rectangle 3"/>
          <p:cNvSpPr>
            <a:spLocks noGrp="1" noChangeArrowheads="1"/>
          </p:cNvSpPr>
          <p:nvPr>
            <p:ph type="body" idx="1"/>
          </p:nvPr>
        </p:nvSpPr>
        <p:spPr>
          <a:xfrm>
            <a:off x="827088" y="1368425"/>
            <a:ext cx="7651750" cy="4570413"/>
          </a:xfrm>
        </p:spPr>
        <p:txBody>
          <a:bodyPr/>
          <a:lstStyle/>
          <a:p>
            <a:r>
              <a:rPr lang="en-US"/>
              <a:t>A </a:t>
            </a:r>
            <a:r>
              <a:rPr lang="en-US" b="1">
                <a:solidFill>
                  <a:srgbClr val="3366FF"/>
                </a:solidFill>
              </a:rPr>
              <a:t>virtual machine</a:t>
            </a:r>
            <a:r>
              <a:rPr lang="en-US">
                <a:solidFill>
                  <a:srgbClr val="3366FF"/>
                </a:solidFill>
              </a:rPr>
              <a:t> </a:t>
            </a:r>
            <a:r>
              <a:rPr lang="en-US"/>
              <a:t>takes the layered approach to its logical conclusion.  It treats hardware and the operating system kernel as though they were all hardware.</a:t>
            </a:r>
          </a:p>
          <a:p>
            <a:endParaRPr lang="en-US"/>
          </a:p>
          <a:p>
            <a:r>
              <a:rPr lang="en-US"/>
              <a:t>A virtual machine provides an interface </a:t>
            </a:r>
            <a:r>
              <a:rPr lang="en-US" i="1"/>
              <a:t>identical</a:t>
            </a:r>
            <a:r>
              <a:rPr lang="en-US"/>
              <a:t> to the underlying bare hardware.</a:t>
            </a:r>
          </a:p>
          <a:p>
            <a:endParaRPr lang="en-US"/>
          </a:p>
          <a:p>
            <a:r>
              <a:rPr lang="en-US"/>
              <a:t>The operating system </a:t>
            </a:r>
            <a:r>
              <a:rPr lang="en-US" b="1">
                <a:solidFill>
                  <a:srgbClr val="3366FF"/>
                </a:solidFill>
              </a:rPr>
              <a:t>host</a:t>
            </a:r>
            <a:r>
              <a:rPr lang="en-US">
                <a:solidFill>
                  <a:srgbClr val="3366FF"/>
                </a:solidFill>
              </a:rPr>
              <a:t> </a:t>
            </a:r>
            <a:r>
              <a:rPr lang="en-US"/>
              <a:t>creates the illusion that a process has its own processor and (virtual memory).</a:t>
            </a:r>
          </a:p>
          <a:p>
            <a:endParaRPr lang="en-US"/>
          </a:p>
          <a:p>
            <a:r>
              <a:rPr lang="en-US"/>
              <a:t>Each </a:t>
            </a:r>
            <a:r>
              <a:rPr lang="en-US" b="1">
                <a:solidFill>
                  <a:srgbClr val="3366FF"/>
                </a:solidFill>
              </a:rPr>
              <a:t>guest </a:t>
            </a:r>
            <a:r>
              <a:rPr lang="en-US"/>
              <a:t>provided with a (virtual) copy of underlying computer.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19150" y="306388"/>
            <a:ext cx="8010525" cy="576262"/>
          </a:xfrm>
        </p:spPr>
        <p:txBody>
          <a:bodyPr/>
          <a:lstStyle/>
          <a:p>
            <a:pPr eaLnBrk="1" hangingPunct="1"/>
            <a:r>
              <a:rPr lang="en-US" sz="3000"/>
              <a:t>Virtual Machines History and Benefits</a:t>
            </a:r>
          </a:p>
        </p:txBody>
      </p:sp>
      <p:sp>
        <p:nvSpPr>
          <p:cNvPr id="46083" name="Rectangle 3"/>
          <p:cNvSpPr>
            <a:spLocks noGrp="1" noChangeArrowheads="1"/>
          </p:cNvSpPr>
          <p:nvPr>
            <p:ph type="body" idx="1"/>
          </p:nvPr>
        </p:nvSpPr>
        <p:spPr>
          <a:xfrm>
            <a:off x="806450" y="1233488"/>
            <a:ext cx="7675563" cy="4530725"/>
          </a:xfrm>
        </p:spPr>
        <p:txBody>
          <a:bodyPr/>
          <a:lstStyle/>
          <a:p>
            <a:r>
              <a:rPr lang="en-US"/>
              <a:t>First appeared commercially in IBM mainframes in 1972</a:t>
            </a:r>
          </a:p>
          <a:p>
            <a:r>
              <a:rPr lang="en-US"/>
              <a:t>Fundamentally, multiple execution environments (different operating systems) can share the same hardware</a:t>
            </a:r>
          </a:p>
          <a:p>
            <a:r>
              <a:rPr lang="en-US"/>
              <a:t>Protect from each other</a:t>
            </a:r>
          </a:p>
          <a:p>
            <a:r>
              <a:rPr lang="en-US"/>
              <a:t>Some sharing of file can be permitted, controlled</a:t>
            </a:r>
          </a:p>
          <a:p>
            <a:r>
              <a:rPr lang="en-US"/>
              <a:t>Commutate with each other, other physical systems via networking</a:t>
            </a:r>
          </a:p>
          <a:p>
            <a:r>
              <a:rPr lang="en-US"/>
              <a:t>Useful for development, testing</a:t>
            </a:r>
          </a:p>
          <a:p>
            <a:r>
              <a:rPr lang="en-US" b="1">
                <a:solidFill>
                  <a:srgbClr val="3366FF"/>
                </a:solidFill>
              </a:rPr>
              <a:t>Consolidation </a:t>
            </a:r>
            <a:r>
              <a:rPr lang="en-US"/>
              <a:t>of many low-resource use systems onto fewer busier systems</a:t>
            </a:r>
          </a:p>
          <a:p>
            <a:r>
              <a:rPr lang="en-US"/>
              <a:t>“Open Virtual Machine Format”, standard format of virtual machines, allows a VM to run within many different virtual machine (host) platforms</a:t>
            </a:r>
          </a:p>
          <a:p>
            <a:pPr>
              <a:buFont typeface="Monotype Sorts" charset="2"/>
              <a:buNone/>
            </a:pPr>
            <a:endParaRPr lang="en-US"/>
          </a:p>
          <a:p>
            <a:endParaRPr lang="en-US"/>
          </a:p>
          <a:p>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t>Virtual Machines (Cont.)</a:t>
            </a:r>
          </a:p>
        </p:txBody>
      </p:sp>
      <p:sp>
        <p:nvSpPr>
          <p:cNvPr id="47107" name="Rectangle 7"/>
          <p:cNvSpPr>
            <a:spLocks noGrp="1" noChangeArrowheads="1"/>
          </p:cNvSpPr>
          <p:nvPr>
            <p:ph type="body" idx="1"/>
          </p:nvPr>
        </p:nvSpPr>
        <p:spPr>
          <a:xfrm>
            <a:off x="827088" y="1277938"/>
            <a:ext cx="7351712" cy="4830762"/>
          </a:xfrm>
        </p:spPr>
        <p:txBody>
          <a:bodyPr/>
          <a:lstStyle/>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sz="900"/>
          </a:p>
          <a:p>
            <a:pPr>
              <a:buFont typeface="Monotype Sorts" charset="2"/>
              <a:buNone/>
            </a:pPr>
            <a:r>
              <a:rPr lang="en-US"/>
              <a:t>                             (a) Nonvirtual machine (b) virtual machine</a:t>
            </a:r>
          </a:p>
        </p:txBody>
      </p:sp>
      <p:pic>
        <p:nvPicPr>
          <p:cNvPr id="47108" name="Picture 11" descr="2"/>
          <p:cNvPicPr>
            <a:picLocks noChangeAspect="1" noChangeArrowheads="1"/>
          </p:cNvPicPr>
          <p:nvPr/>
        </p:nvPicPr>
        <p:blipFill>
          <a:blip r:embed="rId3"/>
          <a:srcRect/>
          <a:stretch>
            <a:fillRect/>
          </a:stretch>
        </p:blipFill>
        <p:spPr bwMode="auto">
          <a:xfrm>
            <a:off x="1347788" y="1146175"/>
            <a:ext cx="6394450" cy="4316413"/>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t>Para-virtualization</a:t>
            </a:r>
          </a:p>
        </p:txBody>
      </p:sp>
      <p:sp>
        <p:nvSpPr>
          <p:cNvPr id="48131" name="Content Placeholder 2"/>
          <p:cNvSpPr>
            <a:spLocks noGrp="1"/>
          </p:cNvSpPr>
          <p:nvPr>
            <p:ph idx="1"/>
          </p:nvPr>
        </p:nvSpPr>
        <p:spPr>
          <a:xfrm>
            <a:off x="709613" y="1447800"/>
            <a:ext cx="7781925" cy="4191000"/>
          </a:xfrm>
        </p:spPr>
        <p:txBody>
          <a:bodyPr/>
          <a:lstStyle/>
          <a:p>
            <a:r>
              <a:rPr lang="en-US"/>
              <a:t>Presents guest with system similar but not identical to hardware</a:t>
            </a:r>
          </a:p>
          <a:p>
            <a:endParaRPr lang="en-US"/>
          </a:p>
          <a:p>
            <a:r>
              <a:rPr lang="en-US"/>
              <a:t>Guest must be modified to run on paravirtualized hardware</a:t>
            </a:r>
          </a:p>
          <a:p>
            <a:endParaRPr lang="en-US"/>
          </a:p>
          <a:p>
            <a:r>
              <a:rPr lang="en-US"/>
              <a:t>Guest can be an OS, or in the case of Solaris 10 applications running in </a:t>
            </a:r>
            <a:r>
              <a:rPr lang="en-US" b="1">
                <a:solidFill>
                  <a:srgbClr val="3366FF"/>
                </a:solidFill>
              </a:rPr>
              <a:t>containers</a:t>
            </a:r>
          </a:p>
          <a:p>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Virtualization Implementation</a:t>
            </a:r>
          </a:p>
        </p:txBody>
      </p:sp>
      <p:sp>
        <p:nvSpPr>
          <p:cNvPr id="49155" name="Content Placeholder 2"/>
          <p:cNvSpPr>
            <a:spLocks noGrp="1"/>
          </p:cNvSpPr>
          <p:nvPr>
            <p:ph idx="1"/>
          </p:nvPr>
        </p:nvSpPr>
        <p:spPr/>
        <p:txBody>
          <a:bodyPr/>
          <a:lstStyle/>
          <a:p>
            <a:r>
              <a:rPr lang="en-US"/>
              <a:t>Difficult to implement – must provide an </a:t>
            </a:r>
            <a:r>
              <a:rPr lang="en-US" i="1"/>
              <a:t>exact</a:t>
            </a:r>
            <a:r>
              <a:rPr lang="en-US"/>
              <a:t> duplicate of underlying machine</a:t>
            </a:r>
          </a:p>
          <a:p>
            <a:pPr lvl="1"/>
            <a:r>
              <a:rPr lang="en-US"/>
              <a:t>Typically runs in user mode, creates virtual user mode and virtual kernel mode</a:t>
            </a:r>
          </a:p>
          <a:p>
            <a:r>
              <a:rPr lang="en-US"/>
              <a:t>Timing can be an issue – slower than real machine</a:t>
            </a:r>
          </a:p>
          <a:p>
            <a:r>
              <a:rPr lang="en-US"/>
              <a:t>Hardware support needed</a:t>
            </a:r>
          </a:p>
          <a:p>
            <a:pPr lvl="1"/>
            <a:r>
              <a:rPr lang="en-US"/>
              <a:t>More support-&gt; better virtualization</a:t>
            </a:r>
          </a:p>
          <a:p>
            <a:pPr lvl="1"/>
            <a:r>
              <a:rPr lang="en-US"/>
              <a:t>i.e. AMD provides “host” and “guest” modes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t>Solaris 10 with Two Containers</a:t>
            </a:r>
          </a:p>
        </p:txBody>
      </p:sp>
      <p:pic>
        <p:nvPicPr>
          <p:cNvPr id="50179" name="Picture 4" descr="2"/>
          <p:cNvPicPr>
            <a:picLocks noChangeAspect="1" noChangeArrowheads="1"/>
          </p:cNvPicPr>
          <p:nvPr/>
        </p:nvPicPr>
        <p:blipFill>
          <a:blip r:embed="rId3"/>
          <a:srcRect/>
          <a:stretch>
            <a:fillRect/>
          </a:stretch>
        </p:blipFill>
        <p:spPr bwMode="auto">
          <a:xfrm>
            <a:off x="2066925" y="1263650"/>
            <a:ext cx="5326063" cy="5172075"/>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VMware Architecture</a:t>
            </a:r>
          </a:p>
        </p:txBody>
      </p:sp>
      <p:pic>
        <p:nvPicPr>
          <p:cNvPr id="51203" name="Picture 10"/>
          <p:cNvPicPr>
            <a:picLocks noChangeAspect="1" noChangeArrowheads="1"/>
          </p:cNvPicPr>
          <p:nvPr/>
        </p:nvPicPr>
        <p:blipFill>
          <a:blip r:embed="rId3"/>
          <a:srcRect/>
          <a:stretch>
            <a:fillRect/>
          </a:stretch>
        </p:blipFill>
        <p:spPr bwMode="auto">
          <a:xfrm>
            <a:off x="1123950" y="1128713"/>
            <a:ext cx="6954838" cy="496252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5089" b="11458"/>
          <a:stretch/>
        </p:blipFill>
        <p:spPr>
          <a:xfrm>
            <a:off x="861290" y="1383144"/>
            <a:ext cx="7772399" cy="4091711"/>
          </a:xfrm>
        </p:spPr>
      </p:pic>
    </p:spTree>
    <p:extLst>
      <p:ext uri="{BB962C8B-B14F-4D97-AF65-F5344CB8AC3E}">
        <p14:creationId xmlns:p14="http://schemas.microsoft.com/office/powerpoint/2010/main" val="33470201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t>The Java Virtual Machine</a:t>
            </a:r>
          </a:p>
        </p:txBody>
      </p:sp>
      <p:pic>
        <p:nvPicPr>
          <p:cNvPr id="52227" name="Picture 5"/>
          <p:cNvPicPr>
            <a:picLocks noChangeAspect="1" noChangeArrowheads="1"/>
          </p:cNvPicPr>
          <p:nvPr/>
        </p:nvPicPr>
        <p:blipFill>
          <a:blip r:embed="rId3"/>
          <a:srcRect/>
          <a:stretch>
            <a:fillRect/>
          </a:stretch>
        </p:blipFill>
        <p:spPr bwMode="auto">
          <a:xfrm>
            <a:off x="1125538" y="1931988"/>
            <a:ext cx="7221537" cy="35052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090613" y="277813"/>
            <a:ext cx="7596187" cy="576262"/>
          </a:xfrm>
        </p:spPr>
        <p:txBody>
          <a:bodyPr/>
          <a:lstStyle/>
          <a:p>
            <a:pPr eaLnBrk="1" hangingPunct="1"/>
            <a:r>
              <a:rPr lang="en-US"/>
              <a:t>Operating-System Debugging</a:t>
            </a:r>
          </a:p>
        </p:txBody>
      </p:sp>
      <p:sp>
        <p:nvSpPr>
          <p:cNvPr id="53251" name="Content Placeholder 2"/>
          <p:cNvSpPr>
            <a:spLocks noGrp="1"/>
          </p:cNvSpPr>
          <p:nvPr>
            <p:ph idx="1"/>
          </p:nvPr>
        </p:nvSpPr>
        <p:spPr>
          <a:xfrm>
            <a:off x="806450" y="1233488"/>
            <a:ext cx="7753350" cy="4910137"/>
          </a:xfrm>
        </p:spPr>
        <p:txBody>
          <a:bodyPr/>
          <a:lstStyle/>
          <a:p>
            <a:r>
              <a:rPr lang="en-US" b="1">
                <a:solidFill>
                  <a:srgbClr val="3366FF"/>
                </a:solidFill>
              </a:rPr>
              <a:t>Debugging</a:t>
            </a:r>
            <a:r>
              <a:rPr lang="en-US">
                <a:solidFill>
                  <a:srgbClr val="3366FF"/>
                </a:solidFill>
              </a:rPr>
              <a:t> </a:t>
            </a:r>
            <a:r>
              <a:rPr lang="en-US"/>
              <a:t>is finding and fixing errors, or </a:t>
            </a:r>
            <a:r>
              <a:rPr lang="en-US" b="1">
                <a:solidFill>
                  <a:srgbClr val="3366FF"/>
                </a:solidFill>
              </a:rPr>
              <a:t>bugs</a:t>
            </a:r>
          </a:p>
          <a:p>
            <a:r>
              <a:rPr lang="en-US"/>
              <a:t>OSes generate </a:t>
            </a:r>
            <a:r>
              <a:rPr lang="en-US" b="1">
                <a:solidFill>
                  <a:srgbClr val="3366FF"/>
                </a:solidFill>
              </a:rPr>
              <a:t>log files</a:t>
            </a:r>
            <a:r>
              <a:rPr lang="en-US">
                <a:solidFill>
                  <a:srgbClr val="3366FF"/>
                </a:solidFill>
              </a:rPr>
              <a:t> </a:t>
            </a:r>
            <a:r>
              <a:rPr lang="en-US">
                <a:solidFill>
                  <a:srgbClr val="000000"/>
                </a:solidFill>
              </a:rPr>
              <a:t>containing error information</a:t>
            </a:r>
          </a:p>
          <a:p>
            <a:r>
              <a:rPr lang="en-US">
                <a:solidFill>
                  <a:srgbClr val="000000"/>
                </a:solidFill>
              </a:rPr>
              <a:t>Failure of an application can generate </a:t>
            </a:r>
            <a:r>
              <a:rPr lang="en-US" b="1">
                <a:solidFill>
                  <a:srgbClr val="3366FF"/>
                </a:solidFill>
              </a:rPr>
              <a:t>core dump</a:t>
            </a:r>
            <a:r>
              <a:rPr lang="en-US">
                <a:solidFill>
                  <a:srgbClr val="3366FF"/>
                </a:solidFill>
              </a:rPr>
              <a:t> </a:t>
            </a:r>
            <a:r>
              <a:rPr lang="en-US">
                <a:solidFill>
                  <a:srgbClr val="000000"/>
                </a:solidFill>
              </a:rPr>
              <a:t>file capturing memory of the process</a:t>
            </a:r>
          </a:p>
          <a:p>
            <a:r>
              <a:rPr lang="en-US">
                <a:solidFill>
                  <a:srgbClr val="000000"/>
                </a:solidFill>
              </a:rPr>
              <a:t>Operating system failure can generate </a:t>
            </a:r>
            <a:r>
              <a:rPr lang="en-US" b="1">
                <a:solidFill>
                  <a:srgbClr val="3366FF"/>
                </a:solidFill>
              </a:rPr>
              <a:t>crash dump</a:t>
            </a:r>
            <a:r>
              <a:rPr lang="en-US">
                <a:solidFill>
                  <a:srgbClr val="3366FF"/>
                </a:solidFill>
              </a:rPr>
              <a:t> </a:t>
            </a:r>
            <a:r>
              <a:rPr lang="en-US">
                <a:solidFill>
                  <a:srgbClr val="000000"/>
                </a:solidFill>
              </a:rPr>
              <a:t>file containing kernel memory</a:t>
            </a:r>
          </a:p>
          <a:p>
            <a:r>
              <a:rPr lang="en-US">
                <a:solidFill>
                  <a:srgbClr val="000000"/>
                </a:solidFill>
              </a:rPr>
              <a:t>Beyond crashes, performance tuning can optimize system performance</a:t>
            </a:r>
          </a:p>
          <a:p>
            <a:r>
              <a:rPr lang="en-US">
                <a:solidFill>
                  <a:srgbClr val="000000"/>
                </a:solidFill>
              </a:rPr>
              <a:t>Kernighan’s Law: </a:t>
            </a:r>
            <a:r>
              <a:rPr lang="en-US"/>
              <a:t>“Debugging is twice as hard as writing the code in the first place. Therefore, if you write the code as cleverly as possible, you are, by definition, not smart enough to debug it.”</a:t>
            </a:r>
          </a:p>
          <a:p>
            <a:r>
              <a:rPr lang="en-US">
                <a:solidFill>
                  <a:srgbClr val="000000"/>
                </a:solidFill>
              </a:rPr>
              <a:t>DTrace tool in Solaris, FreeBSD, Mac OS X allows live instrumentation on production systems</a:t>
            </a:r>
          </a:p>
          <a:p>
            <a:pPr lvl="1"/>
            <a:r>
              <a:rPr lang="en-US" b="1">
                <a:solidFill>
                  <a:srgbClr val="3366FF"/>
                </a:solidFill>
              </a:rPr>
              <a:t>Probes </a:t>
            </a:r>
            <a:r>
              <a:rPr lang="en-US">
                <a:solidFill>
                  <a:srgbClr val="000000"/>
                </a:solidFill>
              </a:rPr>
              <a:t>fire when code is executed, capturing state data and sending it to consumers of those probes </a:t>
            </a:r>
            <a:br>
              <a:rPr lang="en-US">
                <a:solidFill>
                  <a:srgbClr val="000000"/>
                </a:solidFill>
              </a:rPr>
            </a:br>
            <a:endParaRPr lang="en-US">
              <a:solidFill>
                <a:srgbClr val="00000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00100" y="277813"/>
            <a:ext cx="8229600" cy="576262"/>
          </a:xfrm>
        </p:spPr>
        <p:txBody>
          <a:bodyPr/>
          <a:lstStyle/>
          <a:p>
            <a:pPr eaLnBrk="1" hangingPunct="1"/>
            <a:r>
              <a:rPr lang="en-US" sz="3000"/>
              <a:t>Solaris 10 dtrace Following System Call</a:t>
            </a:r>
          </a:p>
        </p:txBody>
      </p:sp>
      <p:pic>
        <p:nvPicPr>
          <p:cNvPr id="54275" name="Picture 3"/>
          <p:cNvPicPr>
            <a:picLocks noChangeAspect="1" noChangeArrowheads="1"/>
          </p:cNvPicPr>
          <p:nvPr/>
        </p:nvPicPr>
        <p:blipFill>
          <a:blip r:embed="rId3"/>
          <a:srcRect l="19221" t="1375" r="19221" b="2376"/>
          <a:stretch>
            <a:fillRect/>
          </a:stretch>
        </p:blipFill>
        <p:spPr bwMode="auto">
          <a:xfrm>
            <a:off x="2605088" y="1290638"/>
            <a:ext cx="4294187" cy="5033962"/>
          </a:xfrm>
          <a:prstGeom prst="rect">
            <a:avLst/>
          </a:prstGeom>
          <a:noFill/>
          <a:ln w="38100" cmpd="dbl">
            <a:solidFill>
              <a:schemeClr val="bg1"/>
            </a:solid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08075" y="277813"/>
            <a:ext cx="7578725" cy="576262"/>
          </a:xfrm>
        </p:spPr>
        <p:txBody>
          <a:bodyPr/>
          <a:lstStyle/>
          <a:p>
            <a:pPr eaLnBrk="1" hangingPunct="1"/>
            <a:r>
              <a:rPr lang="en-US"/>
              <a:t>Operating System Generation</a:t>
            </a:r>
          </a:p>
        </p:txBody>
      </p:sp>
      <p:sp>
        <p:nvSpPr>
          <p:cNvPr id="55299" name="Rectangle 3"/>
          <p:cNvSpPr>
            <a:spLocks noGrp="1" noChangeArrowheads="1"/>
          </p:cNvSpPr>
          <p:nvPr>
            <p:ph type="body" idx="1"/>
          </p:nvPr>
        </p:nvSpPr>
        <p:spPr>
          <a:xfrm>
            <a:off x="806450" y="1233488"/>
            <a:ext cx="7704138" cy="4530725"/>
          </a:xfrm>
        </p:spPr>
        <p:txBody>
          <a:bodyPr/>
          <a:lstStyle/>
          <a:p>
            <a:r>
              <a:rPr lang="en-US"/>
              <a:t>Operating systems are designed to run on any of a class of machines; the system must be configured for each specific computer site</a:t>
            </a:r>
          </a:p>
          <a:p>
            <a:endParaRPr lang="en-US"/>
          </a:p>
          <a:p>
            <a:r>
              <a:rPr lang="en-US"/>
              <a:t>SYSGEN program obtains information concerning the specific configuration of the hardware system</a:t>
            </a:r>
          </a:p>
          <a:p>
            <a:endParaRPr lang="en-US"/>
          </a:p>
          <a:p>
            <a:r>
              <a:rPr lang="en-US" i="1"/>
              <a:t>Booting</a:t>
            </a:r>
            <a:r>
              <a:rPr lang="en-US"/>
              <a:t> – starting a computer by loading the kernel</a:t>
            </a:r>
          </a:p>
          <a:p>
            <a:endParaRPr lang="en-US"/>
          </a:p>
          <a:p>
            <a:r>
              <a:rPr lang="en-US" i="1"/>
              <a:t>Bootstrap program</a:t>
            </a:r>
            <a:r>
              <a:rPr lang="en-US"/>
              <a:t> – code stored in ROM that is able to locate the kernel, load it into memory, and start its execution</a:t>
            </a:r>
          </a:p>
          <a:p>
            <a:pPr>
              <a:buFont typeface="Monotype Sorts" charset="2"/>
              <a:buNone/>
            </a:pP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t>System Boot</a:t>
            </a:r>
          </a:p>
        </p:txBody>
      </p:sp>
      <p:sp>
        <p:nvSpPr>
          <p:cNvPr id="56323" name="Rectangle 3"/>
          <p:cNvSpPr>
            <a:spLocks noGrp="1" noChangeArrowheads="1"/>
          </p:cNvSpPr>
          <p:nvPr>
            <p:ph type="body" idx="1"/>
          </p:nvPr>
        </p:nvSpPr>
        <p:spPr>
          <a:xfrm>
            <a:off x="806450" y="1233488"/>
            <a:ext cx="7567613" cy="4530725"/>
          </a:xfrm>
        </p:spPr>
        <p:txBody>
          <a:bodyPr/>
          <a:lstStyle/>
          <a:p>
            <a:r>
              <a:rPr lang="en-US"/>
              <a:t>Operating system must be made available to hardware so hardware can start it</a:t>
            </a:r>
          </a:p>
          <a:p>
            <a:pPr lvl="1"/>
            <a:r>
              <a:rPr lang="en-US"/>
              <a:t>Small piece of code – </a:t>
            </a:r>
            <a:r>
              <a:rPr lang="en-US" b="1"/>
              <a:t>bootstrap loader</a:t>
            </a:r>
            <a:r>
              <a:rPr lang="en-US"/>
              <a:t>, locates the kernel, loads it into memory, and starts it</a:t>
            </a:r>
          </a:p>
          <a:p>
            <a:pPr lvl="1"/>
            <a:r>
              <a:rPr lang="en-US"/>
              <a:t>Sometimes two-step process where </a:t>
            </a:r>
            <a:r>
              <a:rPr lang="en-US" b="1"/>
              <a:t>boot block</a:t>
            </a:r>
            <a:r>
              <a:rPr lang="en-US"/>
              <a:t> at fixed location loads bootstrap loader</a:t>
            </a:r>
          </a:p>
          <a:p>
            <a:pPr lvl="1"/>
            <a:r>
              <a:rPr lang="en-US"/>
              <a:t>When power initialized on system, execution starts at a fixed memory location</a:t>
            </a:r>
          </a:p>
          <a:p>
            <a:pPr lvl="2"/>
            <a:r>
              <a:rPr lang="en-US"/>
              <a:t>Firmware used to hold initial boot code</a:t>
            </a:r>
          </a:p>
          <a:p>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p:txBody>
          <a:bodyPr/>
          <a:lstStyle/>
          <a:p>
            <a:pPr eaLnBrk="1" hangingPunct="1"/>
            <a:r>
              <a:rPr lang="en-US"/>
              <a:t>End of Chapter 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13705" b="8672"/>
          <a:stretch/>
        </p:blipFill>
        <p:spPr>
          <a:xfrm>
            <a:off x="789709" y="1542471"/>
            <a:ext cx="7415395" cy="4100947"/>
          </a:xfrm>
        </p:spPr>
      </p:pic>
    </p:spTree>
    <p:extLst>
      <p:ext uri="{BB962C8B-B14F-4D97-AF65-F5344CB8AC3E}">
        <p14:creationId xmlns:p14="http://schemas.microsoft.com/office/powerpoint/2010/main" val="2724909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0297D-CF1D-6DC7-1EA2-494F2A41AE88}"/>
              </a:ext>
            </a:extLst>
          </p:cNvPr>
          <p:cNvSpPr>
            <a:spLocks noGrp="1"/>
          </p:cNvSpPr>
          <p:nvPr>
            <p:ph type="title"/>
          </p:nvPr>
        </p:nvSpPr>
        <p:spPr/>
        <p:txBody>
          <a:bodyPr/>
          <a:lstStyle/>
          <a:p>
            <a:r>
              <a:rPr lang="en-US" altLang="zh-CN" dirty="0"/>
              <a:t>Operating System Concepts</a:t>
            </a:r>
            <a:endParaRPr lang="zh-CN" altLang="en-US" dirty="0"/>
          </a:p>
        </p:txBody>
      </p:sp>
      <p:pic>
        <p:nvPicPr>
          <p:cNvPr id="1026" name="Picture 2" descr="Operating System Concepts | InforamtionQ">
            <a:extLst>
              <a:ext uri="{FF2B5EF4-FFF2-40B4-BE49-F238E27FC236}">
                <a16:creationId xmlns:a16="http://schemas.microsoft.com/office/drawing/2014/main" id="{F377039C-580F-E1B1-B105-ABA1D532E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35" y="1019898"/>
            <a:ext cx="8181109" cy="483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639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277813"/>
            <a:ext cx="7645400" cy="576262"/>
          </a:xfrm>
        </p:spPr>
        <p:txBody>
          <a:bodyPr/>
          <a:lstStyle/>
          <a:p>
            <a:pPr eaLnBrk="1" hangingPunct="1"/>
            <a:r>
              <a:rPr lang="en-US"/>
              <a:t>Computer System Structure</a:t>
            </a:r>
          </a:p>
        </p:txBody>
      </p:sp>
      <p:pic>
        <p:nvPicPr>
          <p:cNvPr id="3" name="Picture 2">
            <a:extLst>
              <a:ext uri="{FF2B5EF4-FFF2-40B4-BE49-F238E27FC236}">
                <a16:creationId xmlns:a16="http://schemas.microsoft.com/office/drawing/2014/main" id="{CE38DC09-C9C6-1963-B8BA-A2CF7799D24C}"/>
              </a:ext>
            </a:extLst>
          </p:cNvPr>
          <p:cNvPicPr>
            <a:picLocks noChangeAspect="1"/>
          </p:cNvPicPr>
          <p:nvPr/>
        </p:nvPicPr>
        <p:blipFill>
          <a:blip r:embed="rId3"/>
          <a:stretch>
            <a:fillRect/>
          </a:stretch>
        </p:blipFill>
        <p:spPr>
          <a:xfrm>
            <a:off x="642028" y="963061"/>
            <a:ext cx="7645400" cy="4931877"/>
          </a:xfrm>
          <a:prstGeom prst="rect">
            <a:avLst/>
          </a:prstGeom>
        </p:spPr>
      </p:pic>
      <p:sp>
        <p:nvSpPr>
          <p:cNvPr id="4" name="Rectangle 2">
            <a:extLst>
              <a:ext uri="{FF2B5EF4-FFF2-40B4-BE49-F238E27FC236}">
                <a16:creationId xmlns:a16="http://schemas.microsoft.com/office/drawing/2014/main" id="{20E1DA85-C9C4-694A-BB25-B80D865F8CA7}"/>
              </a:ext>
            </a:extLst>
          </p:cNvPr>
          <p:cNvSpPr txBox="1">
            <a:spLocks noChangeArrowheads="1"/>
          </p:cNvSpPr>
          <p:nvPr/>
        </p:nvSpPr>
        <p:spPr bwMode="auto">
          <a:xfrm>
            <a:off x="457200" y="5715793"/>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r>
              <a:rPr lang="en-US" sz="2800" kern="0"/>
              <a:t>Four Components of a Computer System</a:t>
            </a:r>
          </a:p>
        </p:txBody>
      </p:sp>
    </p:spTree>
    <p:extLst>
      <p:ext uri="{BB962C8B-B14F-4D97-AF65-F5344CB8AC3E}">
        <p14:creationId xmlns:p14="http://schemas.microsoft.com/office/powerpoint/2010/main" val="3597254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277813"/>
            <a:ext cx="7645400" cy="576262"/>
          </a:xfrm>
        </p:spPr>
        <p:txBody>
          <a:bodyPr/>
          <a:lstStyle/>
          <a:p>
            <a:pPr eaLnBrk="1" hangingPunct="1"/>
            <a:r>
              <a:rPr lang="en-US"/>
              <a:t>Computer System Structure</a:t>
            </a:r>
          </a:p>
        </p:txBody>
      </p:sp>
      <p:sp>
        <p:nvSpPr>
          <p:cNvPr id="7171" name="Rectangle 3"/>
          <p:cNvSpPr>
            <a:spLocks noGrp="1" noChangeArrowheads="1"/>
          </p:cNvSpPr>
          <p:nvPr>
            <p:ph type="body" idx="4294967295"/>
          </p:nvPr>
        </p:nvSpPr>
        <p:spPr>
          <a:xfrm>
            <a:off x="827088" y="1482725"/>
            <a:ext cx="7351712" cy="4483100"/>
          </a:xfrm>
        </p:spPr>
        <p:txBody>
          <a:bodyPr/>
          <a:lstStyle/>
          <a:p>
            <a:r>
              <a:rPr lang="en-US" b="1" dirty="0"/>
              <a:t>Computer system can be divided into four components:</a:t>
            </a:r>
          </a:p>
          <a:p>
            <a:pPr lvl="1"/>
            <a:r>
              <a:rPr lang="en-US" b="1" dirty="0"/>
              <a:t>Hardware – provides basic computing resources</a:t>
            </a:r>
          </a:p>
          <a:p>
            <a:pPr lvl="2"/>
            <a:r>
              <a:rPr lang="en-US" b="1" dirty="0"/>
              <a:t>CPU, memory, I/O devices</a:t>
            </a:r>
          </a:p>
          <a:p>
            <a:pPr lvl="1"/>
            <a:r>
              <a:rPr lang="en-US" b="1" dirty="0"/>
              <a:t>Operating system</a:t>
            </a:r>
          </a:p>
          <a:p>
            <a:pPr lvl="2"/>
            <a:r>
              <a:rPr lang="en-US" b="1" dirty="0"/>
              <a:t>Controls and coordinates use of hardware among various applications and users</a:t>
            </a:r>
          </a:p>
          <a:p>
            <a:pPr lvl="1"/>
            <a:r>
              <a:rPr lang="en-US" b="1" dirty="0"/>
              <a:t>Application programs – define the ways in which the system resources are used to solve the computing problems of the users</a:t>
            </a:r>
          </a:p>
          <a:p>
            <a:pPr lvl="2"/>
            <a:r>
              <a:rPr lang="en-US" b="1" dirty="0"/>
              <a:t>Word processors, compilers, web browsers, database systems, video games</a:t>
            </a:r>
          </a:p>
          <a:p>
            <a:pPr lvl="1"/>
            <a:r>
              <a:rPr lang="en-US" b="1" dirty="0"/>
              <a:t>Users</a:t>
            </a:r>
          </a:p>
          <a:p>
            <a:pPr lvl="2"/>
            <a:r>
              <a:rPr lang="en-US" b="1" dirty="0"/>
              <a:t>People, machines, other computers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828675" y="277813"/>
            <a:ext cx="8229600" cy="576262"/>
          </a:xfrm>
        </p:spPr>
        <p:txBody>
          <a:bodyPr/>
          <a:lstStyle/>
          <a:p>
            <a:pPr eaLnBrk="1" hangingPunct="1"/>
            <a:r>
              <a:rPr lang="en-US" sz="2800"/>
              <a:t>Four Components of a Computer System</a:t>
            </a:r>
          </a:p>
        </p:txBody>
      </p:sp>
      <p:pic>
        <p:nvPicPr>
          <p:cNvPr id="8195" name="Picture 4"/>
          <p:cNvPicPr>
            <a:picLocks noChangeAspect="1" noChangeArrowheads="1"/>
          </p:cNvPicPr>
          <p:nvPr/>
        </p:nvPicPr>
        <p:blipFill>
          <a:blip r:embed="rId3"/>
          <a:srcRect/>
          <a:stretch>
            <a:fillRect/>
          </a:stretch>
        </p:blipFill>
        <p:spPr bwMode="auto">
          <a:xfrm>
            <a:off x="1952625" y="1533525"/>
            <a:ext cx="5448300" cy="4340225"/>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p:txBody>
          <a:bodyPr/>
          <a:lstStyle/>
          <a:p>
            <a:r>
              <a:rPr lang="en-US"/>
              <a:t>What Operating Systems Do</a:t>
            </a:r>
          </a:p>
        </p:txBody>
      </p:sp>
      <p:sp>
        <p:nvSpPr>
          <p:cNvPr id="9219" name="Content Placeholder 2"/>
          <p:cNvSpPr>
            <a:spLocks noGrp="1"/>
          </p:cNvSpPr>
          <p:nvPr>
            <p:ph idx="4294967295"/>
          </p:nvPr>
        </p:nvSpPr>
        <p:spPr/>
        <p:txBody>
          <a:bodyPr/>
          <a:lstStyle/>
          <a:p>
            <a:r>
              <a:rPr lang="en-US" sz="2400" dirty="0"/>
              <a:t>Depends on the point of view</a:t>
            </a:r>
          </a:p>
          <a:p>
            <a:r>
              <a:rPr lang="en-US" sz="2400" dirty="0"/>
              <a:t>Users want convenience, </a:t>
            </a:r>
            <a:r>
              <a:rPr lang="en-US" sz="2400" b="1" dirty="0">
                <a:solidFill>
                  <a:srgbClr val="3366FF"/>
                </a:solidFill>
              </a:rPr>
              <a:t>ease</a:t>
            </a:r>
            <a:r>
              <a:rPr lang="en-US" sz="2400" dirty="0">
                <a:solidFill>
                  <a:srgbClr val="3366FF"/>
                </a:solidFill>
              </a:rPr>
              <a:t> </a:t>
            </a:r>
            <a:r>
              <a:rPr lang="en-US" sz="2400" b="1" dirty="0">
                <a:solidFill>
                  <a:srgbClr val="3366FF"/>
                </a:solidFill>
              </a:rPr>
              <a:t>of</a:t>
            </a:r>
            <a:r>
              <a:rPr lang="en-US" sz="2400" dirty="0">
                <a:solidFill>
                  <a:srgbClr val="3366FF"/>
                </a:solidFill>
              </a:rPr>
              <a:t> </a:t>
            </a:r>
            <a:r>
              <a:rPr lang="en-US" sz="2400" b="1" dirty="0">
                <a:solidFill>
                  <a:srgbClr val="3366FF"/>
                </a:solidFill>
              </a:rPr>
              <a:t>use</a:t>
            </a:r>
          </a:p>
          <a:p>
            <a:pPr lvl="1"/>
            <a:r>
              <a:rPr lang="en-US" sz="2400" dirty="0"/>
              <a:t>Don’t care about </a:t>
            </a:r>
            <a:r>
              <a:rPr lang="en-US" sz="2400" b="1" dirty="0">
                <a:solidFill>
                  <a:srgbClr val="3366FF"/>
                </a:solidFill>
              </a:rPr>
              <a:t>resource</a:t>
            </a:r>
            <a:r>
              <a:rPr lang="en-US" sz="2400" dirty="0">
                <a:solidFill>
                  <a:srgbClr val="3366FF"/>
                </a:solidFill>
              </a:rPr>
              <a:t> </a:t>
            </a:r>
            <a:r>
              <a:rPr lang="en-US" sz="2400" b="1" dirty="0">
                <a:solidFill>
                  <a:srgbClr val="3366FF"/>
                </a:solidFill>
              </a:rPr>
              <a:t>utilization</a:t>
            </a:r>
          </a:p>
          <a:p>
            <a:r>
              <a:rPr lang="en-US" sz="2400" dirty="0"/>
              <a:t>But shared computer such as </a:t>
            </a:r>
            <a:r>
              <a:rPr lang="en-US" sz="2400" b="1" dirty="0">
                <a:solidFill>
                  <a:srgbClr val="3366FF"/>
                </a:solidFill>
              </a:rPr>
              <a:t>mainframe</a:t>
            </a:r>
            <a:r>
              <a:rPr lang="en-US" sz="2400" dirty="0"/>
              <a:t> or </a:t>
            </a:r>
            <a:r>
              <a:rPr lang="en-US" sz="2400" b="1" dirty="0">
                <a:solidFill>
                  <a:srgbClr val="3366FF"/>
                </a:solidFill>
              </a:rPr>
              <a:t>minicomputer</a:t>
            </a:r>
            <a:r>
              <a:rPr lang="en-US" sz="2400" dirty="0"/>
              <a:t> must keep all users happy</a:t>
            </a:r>
          </a:p>
          <a:p>
            <a:r>
              <a:rPr lang="en-US" sz="2400" dirty="0"/>
              <a:t>Users of dedicate systems such as </a:t>
            </a:r>
            <a:r>
              <a:rPr lang="en-US" sz="2400" b="1" dirty="0">
                <a:solidFill>
                  <a:srgbClr val="3366FF"/>
                </a:solidFill>
              </a:rPr>
              <a:t>workstations</a:t>
            </a:r>
            <a:r>
              <a:rPr lang="en-US" sz="2400" dirty="0"/>
              <a:t> have dedicated resources but frequently use shared resources from </a:t>
            </a:r>
            <a:r>
              <a:rPr lang="en-US" sz="2400" b="1" dirty="0">
                <a:solidFill>
                  <a:srgbClr val="3366FF"/>
                </a:solidFill>
              </a:rPr>
              <a:t>servers</a:t>
            </a:r>
          </a:p>
          <a:p>
            <a:r>
              <a:rPr lang="en-US" sz="2400" dirty="0">
                <a:solidFill>
                  <a:srgbClr val="000000"/>
                </a:solidFill>
              </a:rPr>
              <a:t>Handheld computers are resource poor,  optimized for usability and battery life</a:t>
            </a:r>
          </a:p>
          <a:p>
            <a:r>
              <a:rPr lang="en-US" sz="2400" dirty="0">
                <a:solidFill>
                  <a:srgbClr val="000000"/>
                </a:solidFill>
              </a:rPr>
              <a:t>Some computers have little or no user interface, such as embedded computers in devices and automobiles</a:t>
            </a:r>
          </a:p>
        </p:txBody>
      </p:sp>
    </p:spTree>
    <p:extLst>
      <p:ext uri="{BB962C8B-B14F-4D97-AF65-F5344CB8AC3E}">
        <p14:creationId xmlns:p14="http://schemas.microsoft.com/office/powerpoint/2010/main" val="747529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p:txBody>
          <a:bodyPr/>
          <a:lstStyle/>
          <a:p>
            <a:r>
              <a:rPr lang="en-US" dirty="0"/>
              <a:t>Defining OS</a:t>
            </a:r>
          </a:p>
        </p:txBody>
      </p:sp>
      <p:sp>
        <p:nvSpPr>
          <p:cNvPr id="9219" name="Content Placeholder 2"/>
          <p:cNvSpPr>
            <a:spLocks noGrp="1"/>
          </p:cNvSpPr>
          <p:nvPr>
            <p:ph idx="4294967295"/>
          </p:nvPr>
        </p:nvSpPr>
        <p:spPr>
          <a:xfrm>
            <a:off x="291830" y="1233489"/>
            <a:ext cx="8744220" cy="5346698"/>
          </a:xfrm>
        </p:spPr>
        <p:txBody>
          <a:bodyPr/>
          <a:lstStyle/>
          <a:p>
            <a:pPr algn="just"/>
            <a:r>
              <a:rPr lang="en-US" altLang="zh-CN" sz="2800" dirty="0"/>
              <a:t>Nowadays, Computers are present within </a:t>
            </a:r>
            <a:r>
              <a:rPr lang="en-US" altLang="zh-CN" sz="2800" b="1" dirty="0">
                <a:highlight>
                  <a:srgbClr val="FFFF00"/>
                </a:highlight>
              </a:rPr>
              <a:t>toasters, cars, ships, space craft, homes, and businesses. They are the basis for game machines, cable TV tuners, and industrial control systems.</a:t>
            </a:r>
          </a:p>
          <a:p>
            <a:pPr algn="just"/>
            <a:r>
              <a:rPr lang="en-US" altLang="zh-CN" sz="2800" dirty="0"/>
              <a:t>Initially OS </a:t>
            </a:r>
            <a:r>
              <a:rPr lang="en-US" altLang="zh-CN" sz="2800" b="1" dirty="0">
                <a:solidFill>
                  <a:srgbClr val="FF0000"/>
                </a:solidFill>
              </a:rPr>
              <a:t>were fixed-purpose systems for military uses, such as code breaking and trajectory plotting, and governmental uses, such as census calculation.</a:t>
            </a:r>
            <a:r>
              <a:rPr lang="en-US" altLang="zh-CN" sz="2800" dirty="0"/>
              <a:t> Those early computers evolved in to general-purpose, multifunction mainframes, and that’s when operating systems were born.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2E16-A496-B634-00F6-9B2F29E685FE}"/>
              </a:ext>
            </a:extLst>
          </p:cNvPr>
          <p:cNvSpPr>
            <a:spLocks noGrp="1"/>
          </p:cNvSpPr>
          <p:nvPr>
            <p:ph type="title"/>
          </p:nvPr>
        </p:nvSpPr>
        <p:spPr>
          <a:xfrm>
            <a:off x="457200" y="2852738"/>
            <a:ext cx="8229600" cy="576262"/>
          </a:xfrm>
        </p:spPr>
        <p:txBody>
          <a:bodyPr/>
          <a:lstStyle/>
          <a:p>
            <a:r>
              <a:rPr lang="en-US" altLang="zh-CN" dirty="0"/>
              <a:t>WARM-UP TEST</a:t>
            </a:r>
            <a:endParaRPr lang="zh-CN" altLang="en-US" dirty="0"/>
          </a:p>
        </p:txBody>
      </p:sp>
    </p:spTree>
    <p:extLst>
      <p:ext uri="{BB962C8B-B14F-4D97-AF65-F5344CB8AC3E}">
        <p14:creationId xmlns:p14="http://schemas.microsoft.com/office/powerpoint/2010/main" val="21784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p:txBody>
          <a:bodyPr/>
          <a:lstStyle/>
          <a:p>
            <a:r>
              <a:rPr lang="en-US" altLang="zh-CN" sz="3200" dirty="0"/>
              <a:t>Moore’s Law</a:t>
            </a:r>
            <a:r>
              <a:rPr lang="en-US" dirty="0"/>
              <a:t> about OS</a:t>
            </a:r>
          </a:p>
        </p:txBody>
      </p:sp>
      <p:sp>
        <p:nvSpPr>
          <p:cNvPr id="9219" name="Content Placeholder 2"/>
          <p:cNvSpPr>
            <a:spLocks noGrp="1"/>
          </p:cNvSpPr>
          <p:nvPr>
            <p:ph idx="4294967295"/>
          </p:nvPr>
        </p:nvSpPr>
        <p:spPr>
          <a:xfrm>
            <a:off x="291830" y="1233489"/>
            <a:ext cx="8744220" cy="4372984"/>
          </a:xfrm>
        </p:spPr>
        <p:txBody>
          <a:bodyPr/>
          <a:lstStyle/>
          <a:p>
            <a:pPr algn="just"/>
            <a:r>
              <a:rPr lang="en-US" altLang="zh-CN" sz="2800" dirty="0"/>
              <a:t>Inthe1960s, Moore’s Law predicted that the number of </a:t>
            </a:r>
            <a:r>
              <a:rPr lang="en-US" altLang="zh-CN" sz="2800" b="1" dirty="0"/>
              <a:t>transistors</a:t>
            </a:r>
            <a:r>
              <a:rPr lang="en-US" altLang="zh-CN" sz="2800" dirty="0"/>
              <a:t> on an </a:t>
            </a:r>
            <a:r>
              <a:rPr lang="en-US" altLang="zh-CN" sz="2800" b="1" dirty="0"/>
              <a:t>integrated circuit </a:t>
            </a:r>
            <a:r>
              <a:rPr lang="en-US" altLang="zh-CN" sz="2800" dirty="0"/>
              <a:t>would double every </a:t>
            </a:r>
            <a:r>
              <a:rPr lang="en-US" altLang="zh-CN" sz="2800" b="1" dirty="0"/>
              <a:t>18 months</a:t>
            </a:r>
            <a:r>
              <a:rPr lang="en-US" altLang="zh-CN" sz="2800" dirty="0"/>
              <a:t>, and that </a:t>
            </a:r>
            <a:r>
              <a:rPr lang="en-US" altLang="zh-CN" sz="2800" b="1" dirty="0"/>
              <a:t>prediction has held true.</a:t>
            </a:r>
            <a:r>
              <a:rPr lang="en-US" altLang="zh-CN" sz="2800" dirty="0"/>
              <a:t> </a:t>
            </a:r>
          </a:p>
          <a:p>
            <a:pPr algn="just"/>
            <a:r>
              <a:rPr lang="en-US" altLang="zh-CN" sz="2800" dirty="0"/>
              <a:t>Computers gained in functionality and shrank in size, leading to a vast number of uses and a vast number and variety of operating systems. (See Appendix A for more details on the history of operating systems.)</a:t>
            </a:r>
            <a:endParaRPr lang="en-US" altLang="zh-CN" sz="2800" dirty="0">
              <a:solidFill>
                <a:srgbClr val="000000"/>
              </a:solidFill>
            </a:endParaRPr>
          </a:p>
        </p:txBody>
      </p:sp>
    </p:spTree>
    <p:extLst>
      <p:ext uri="{BB962C8B-B14F-4D97-AF65-F5344CB8AC3E}">
        <p14:creationId xmlns:p14="http://schemas.microsoft.com/office/powerpoint/2010/main" val="130689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176338" y="277813"/>
            <a:ext cx="7510462" cy="576262"/>
          </a:xfrm>
        </p:spPr>
        <p:txBody>
          <a:bodyPr/>
          <a:lstStyle/>
          <a:p>
            <a:pPr eaLnBrk="1" hangingPunct="1"/>
            <a:r>
              <a:rPr lang="en-US"/>
              <a:t>Operating System Definition</a:t>
            </a:r>
          </a:p>
        </p:txBody>
      </p:sp>
      <p:sp>
        <p:nvSpPr>
          <p:cNvPr id="10243" name="Rectangle 3"/>
          <p:cNvSpPr>
            <a:spLocks noGrp="1" noChangeArrowheads="1"/>
          </p:cNvSpPr>
          <p:nvPr>
            <p:ph type="body" idx="4294967295"/>
          </p:nvPr>
        </p:nvSpPr>
        <p:spPr>
          <a:xfrm>
            <a:off x="827088" y="1028700"/>
            <a:ext cx="7688262" cy="4265613"/>
          </a:xfrm>
        </p:spPr>
        <p:txBody>
          <a:bodyPr/>
          <a:lstStyle/>
          <a:p>
            <a:pPr>
              <a:buFont typeface="Monotype Sorts" charset="2"/>
              <a:buNone/>
            </a:pPr>
            <a:endParaRPr lang="en-US" sz="2800" dirty="0"/>
          </a:p>
          <a:p>
            <a:r>
              <a:rPr lang="en-US" sz="2800" dirty="0"/>
              <a:t>OS is a </a:t>
            </a:r>
            <a:r>
              <a:rPr lang="en-US" sz="2800" b="1" dirty="0">
                <a:solidFill>
                  <a:srgbClr val="3366FF"/>
                </a:solidFill>
              </a:rPr>
              <a:t>resource allocator</a:t>
            </a:r>
          </a:p>
          <a:p>
            <a:pPr lvl="1"/>
            <a:r>
              <a:rPr lang="en-US" sz="2800" dirty="0"/>
              <a:t>Manages all resources</a:t>
            </a:r>
          </a:p>
          <a:p>
            <a:pPr lvl="1"/>
            <a:r>
              <a:rPr lang="en-US" sz="2800" dirty="0"/>
              <a:t>Decides between conflicting requests for efficient and fair resource use</a:t>
            </a:r>
          </a:p>
          <a:p>
            <a:pPr lvl="1"/>
            <a:endParaRPr lang="en-US" sz="2800" dirty="0"/>
          </a:p>
          <a:p>
            <a:r>
              <a:rPr lang="en-US" sz="2800" dirty="0"/>
              <a:t>OS is a </a:t>
            </a:r>
            <a:r>
              <a:rPr lang="en-US" sz="2800" b="1" dirty="0">
                <a:solidFill>
                  <a:srgbClr val="3366FF"/>
                </a:solidFill>
              </a:rPr>
              <a:t>control program</a:t>
            </a:r>
          </a:p>
          <a:p>
            <a:pPr lvl="1"/>
            <a:r>
              <a:rPr lang="en-US" sz="2800" dirty="0"/>
              <a:t>Controls execution of programs to prevent errors and improper use of the computer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876300" y="277813"/>
            <a:ext cx="8024813" cy="576262"/>
          </a:xfrm>
        </p:spPr>
        <p:txBody>
          <a:bodyPr/>
          <a:lstStyle/>
          <a:p>
            <a:pPr eaLnBrk="1" hangingPunct="1"/>
            <a:r>
              <a:rPr lang="en-US"/>
              <a:t>Operating System Definition (Cont.)</a:t>
            </a:r>
          </a:p>
        </p:txBody>
      </p:sp>
      <p:sp>
        <p:nvSpPr>
          <p:cNvPr id="11267" name="Rectangle 3"/>
          <p:cNvSpPr>
            <a:spLocks noGrp="1" noChangeArrowheads="1"/>
          </p:cNvSpPr>
          <p:nvPr>
            <p:ph type="body" idx="4294967295"/>
          </p:nvPr>
        </p:nvSpPr>
        <p:spPr>
          <a:xfrm>
            <a:off x="862013" y="1404938"/>
            <a:ext cx="7524750" cy="4538662"/>
          </a:xfrm>
        </p:spPr>
        <p:txBody>
          <a:bodyPr/>
          <a:lstStyle/>
          <a:p>
            <a:r>
              <a:rPr lang="en-US" sz="2800" dirty="0"/>
              <a:t>No universally accepted definition</a:t>
            </a:r>
          </a:p>
          <a:p>
            <a:r>
              <a:rPr lang="en-US" sz="2800" dirty="0"/>
              <a:t>“Everything a vendor ships when you order an operating system” is good approximation</a:t>
            </a:r>
          </a:p>
          <a:p>
            <a:pPr lvl="1"/>
            <a:r>
              <a:rPr lang="en-US" sz="2800" dirty="0"/>
              <a:t>But varies wildly</a:t>
            </a:r>
          </a:p>
          <a:p>
            <a:r>
              <a:rPr lang="en-US" sz="2800" dirty="0"/>
              <a:t>“The one program running at all times on the computer” is the </a:t>
            </a:r>
            <a:r>
              <a:rPr lang="en-US" sz="2800" b="1" dirty="0">
                <a:solidFill>
                  <a:srgbClr val="3366FF"/>
                </a:solidFill>
              </a:rPr>
              <a:t>kernel</a:t>
            </a:r>
            <a:r>
              <a:rPr lang="en-US" sz="2800" dirty="0"/>
              <a:t>.</a:t>
            </a:r>
            <a:r>
              <a:rPr lang="en-US" sz="2800" b="1" dirty="0"/>
              <a:t>  </a:t>
            </a:r>
            <a:r>
              <a:rPr lang="en-US" sz="2800" dirty="0"/>
              <a:t>Everything else is either a system program (ships with the operating system) or an application program.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p:txBody>
          <a:bodyPr/>
          <a:lstStyle/>
          <a:p>
            <a:pPr eaLnBrk="1" hangingPunct="1"/>
            <a:r>
              <a:rPr lang="en-US"/>
              <a:t>Computer Startup</a:t>
            </a:r>
          </a:p>
        </p:txBody>
      </p:sp>
      <p:sp>
        <p:nvSpPr>
          <p:cNvPr id="12291" name="Rectangle 3"/>
          <p:cNvSpPr>
            <a:spLocks noGrp="1" noChangeArrowheads="1"/>
          </p:cNvSpPr>
          <p:nvPr>
            <p:ph type="body" idx="4294967295"/>
          </p:nvPr>
        </p:nvSpPr>
        <p:spPr/>
        <p:txBody>
          <a:bodyPr/>
          <a:lstStyle/>
          <a:p>
            <a:r>
              <a:rPr lang="en-US" sz="2800" b="1" dirty="0">
                <a:solidFill>
                  <a:srgbClr val="3366FF"/>
                </a:solidFill>
              </a:rPr>
              <a:t>bootstrap program</a:t>
            </a:r>
            <a:r>
              <a:rPr lang="en-US" sz="2800" dirty="0">
                <a:solidFill>
                  <a:srgbClr val="3366FF"/>
                </a:solidFill>
              </a:rPr>
              <a:t> </a:t>
            </a:r>
            <a:r>
              <a:rPr lang="en-US" sz="2800" dirty="0"/>
              <a:t>is loaded at power-up or reboot</a:t>
            </a:r>
          </a:p>
          <a:p>
            <a:pPr lvl="1"/>
            <a:r>
              <a:rPr lang="en-US" sz="2800" dirty="0"/>
              <a:t>Typically stored in </a:t>
            </a:r>
            <a:r>
              <a:rPr lang="en-US" sz="2800" b="1" dirty="0"/>
              <a:t>ROM () or EPROM (), </a:t>
            </a:r>
            <a:r>
              <a:rPr lang="en-US" sz="2800" dirty="0"/>
              <a:t>generally known as </a:t>
            </a:r>
            <a:r>
              <a:rPr lang="en-US" sz="2800" b="1" dirty="0">
                <a:solidFill>
                  <a:srgbClr val="3366FF"/>
                </a:solidFill>
              </a:rPr>
              <a:t>firmware</a:t>
            </a:r>
          </a:p>
          <a:p>
            <a:pPr lvl="1"/>
            <a:r>
              <a:rPr lang="en-US" sz="2800" dirty="0"/>
              <a:t>Initializes all aspects of system</a:t>
            </a:r>
          </a:p>
          <a:p>
            <a:pPr lvl="1"/>
            <a:r>
              <a:rPr lang="en-US" sz="2800" dirty="0"/>
              <a:t>Loads operating system kernel and starts execution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62FC1E-317B-4CEA-C43E-ABBAE9711D50}"/>
              </a:ext>
            </a:extLst>
          </p:cNvPr>
          <p:cNvGraphicFramePr>
            <a:graphicFrameLocks noGrp="1"/>
          </p:cNvGraphicFramePr>
          <p:nvPr>
            <p:extLst>
              <p:ext uri="{D42A27DB-BD31-4B8C-83A1-F6EECF244321}">
                <p14:modId xmlns:p14="http://schemas.microsoft.com/office/powerpoint/2010/main" val="369944141"/>
              </p:ext>
            </p:extLst>
          </p:nvPr>
        </p:nvGraphicFramePr>
        <p:xfrm>
          <a:off x="359920" y="815199"/>
          <a:ext cx="8784080" cy="5699608"/>
        </p:xfrm>
        <a:graphic>
          <a:graphicData uri="http://schemas.openxmlformats.org/drawingml/2006/table">
            <a:tbl>
              <a:tblPr/>
              <a:tblGrid>
                <a:gridCol w="970116">
                  <a:extLst>
                    <a:ext uri="{9D8B030D-6E8A-4147-A177-3AD203B41FA5}">
                      <a16:colId xmlns:a16="http://schemas.microsoft.com/office/drawing/2014/main" val="2299163647"/>
                    </a:ext>
                  </a:extLst>
                </a:gridCol>
                <a:gridCol w="2152462">
                  <a:extLst>
                    <a:ext uri="{9D8B030D-6E8A-4147-A177-3AD203B41FA5}">
                      <a16:colId xmlns:a16="http://schemas.microsoft.com/office/drawing/2014/main" val="4131216903"/>
                    </a:ext>
                  </a:extLst>
                </a:gridCol>
                <a:gridCol w="2147870">
                  <a:extLst>
                    <a:ext uri="{9D8B030D-6E8A-4147-A177-3AD203B41FA5}">
                      <a16:colId xmlns:a16="http://schemas.microsoft.com/office/drawing/2014/main" val="320881645"/>
                    </a:ext>
                  </a:extLst>
                </a:gridCol>
                <a:gridCol w="1756816">
                  <a:extLst>
                    <a:ext uri="{9D8B030D-6E8A-4147-A177-3AD203B41FA5}">
                      <a16:colId xmlns:a16="http://schemas.microsoft.com/office/drawing/2014/main" val="1840399767"/>
                    </a:ext>
                  </a:extLst>
                </a:gridCol>
                <a:gridCol w="1756816">
                  <a:extLst>
                    <a:ext uri="{9D8B030D-6E8A-4147-A177-3AD203B41FA5}">
                      <a16:colId xmlns:a16="http://schemas.microsoft.com/office/drawing/2014/main" val="2327569175"/>
                    </a:ext>
                  </a:extLst>
                </a:gridCol>
              </a:tblGrid>
              <a:tr h="373119">
                <a:tc>
                  <a:txBody>
                    <a:bodyPr/>
                    <a:lstStyle/>
                    <a:p>
                      <a:r>
                        <a:rPr lang="en-US" sz="1800" b="1"/>
                        <a:t>Type</a:t>
                      </a:r>
                      <a:endParaRPr lang="en-US" sz="1800"/>
                    </a:p>
                  </a:txBody>
                  <a:tcPr marL="53303" marR="53303" marT="26651" marB="26651" anchor="ctr">
                    <a:lnL>
                      <a:noFill/>
                    </a:lnL>
                    <a:lnR>
                      <a:noFill/>
                    </a:lnR>
                    <a:lnT>
                      <a:noFill/>
                    </a:lnT>
                    <a:lnB>
                      <a:noFill/>
                    </a:lnB>
                    <a:noFill/>
                  </a:tcPr>
                </a:tc>
                <a:tc>
                  <a:txBody>
                    <a:bodyPr/>
                    <a:lstStyle/>
                    <a:p>
                      <a:r>
                        <a:rPr lang="en-US" sz="1800" b="1"/>
                        <a:t>Full Name</a:t>
                      </a:r>
                      <a:endParaRPr lang="en-US" sz="1800"/>
                    </a:p>
                  </a:txBody>
                  <a:tcPr marL="53303" marR="53303" marT="26651" marB="26651" anchor="ctr">
                    <a:lnL>
                      <a:noFill/>
                    </a:lnL>
                    <a:lnR>
                      <a:noFill/>
                    </a:lnR>
                    <a:lnT>
                      <a:noFill/>
                    </a:lnT>
                    <a:lnB>
                      <a:noFill/>
                    </a:lnB>
                    <a:noFill/>
                  </a:tcPr>
                </a:tc>
                <a:tc>
                  <a:txBody>
                    <a:bodyPr/>
                    <a:lstStyle/>
                    <a:p>
                      <a:r>
                        <a:rPr lang="en-US" sz="1800" b="1"/>
                        <a:t>Characteristics</a:t>
                      </a:r>
                      <a:endParaRPr lang="en-US" sz="1800"/>
                    </a:p>
                  </a:txBody>
                  <a:tcPr marL="53303" marR="53303" marT="26651" marB="26651" anchor="ctr">
                    <a:lnL>
                      <a:noFill/>
                    </a:lnL>
                    <a:lnR>
                      <a:noFill/>
                    </a:lnR>
                    <a:lnT>
                      <a:noFill/>
                    </a:lnT>
                    <a:lnB>
                      <a:noFill/>
                    </a:lnB>
                    <a:noFill/>
                  </a:tcPr>
                </a:tc>
                <a:tc>
                  <a:txBody>
                    <a:bodyPr/>
                    <a:lstStyle/>
                    <a:p>
                      <a:r>
                        <a:rPr lang="en-US" sz="1800" b="1" dirty="0"/>
                        <a:t>Reusability</a:t>
                      </a:r>
                      <a:endParaRPr lang="en-US" sz="1800" dirty="0"/>
                    </a:p>
                  </a:txBody>
                  <a:tcPr marL="53303" marR="53303" marT="26651" marB="26651" anchor="ctr">
                    <a:lnL>
                      <a:noFill/>
                    </a:lnL>
                    <a:lnR>
                      <a:noFill/>
                    </a:lnR>
                    <a:lnT>
                      <a:noFill/>
                    </a:lnT>
                    <a:lnB>
                      <a:noFill/>
                    </a:lnB>
                    <a:noFill/>
                  </a:tcPr>
                </a:tc>
                <a:tc>
                  <a:txBody>
                    <a:bodyPr/>
                    <a:lstStyle/>
                    <a:p>
                      <a:r>
                        <a:rPr lang="en-US" sz="1800" b="1"/>
                        <a:t>Typical Use Cases</a:t>
                      </a:r>
                      <a:endParaRPr lang="en-US" sz="1800"/>
                    </a:p>
                  </a:txBody>
                  <a:tcPr marL="53303" marR="53303" marT="26651" marB="26651" anchor="ctr">
                    <a:lnL>
                      <a:noFill/>
                    </a:lnL>
                    <a:lnR>
                      <a:noFill/>
                    </a:lnR>
                    <a:lnT>
                      <a:noFill/>
                    </a:lnT>
                    <a:lnB>
                      <a:noFill/>
                    </a:lnB>
                    <a:noFill/>
                  </a:tcPr>
                </a:tc>
                <a:extLst>
                  <a:ext uri="{0D108BD9-81ED-4DB2-BD59-A6C34878D82A}">
                    <a16:rowId xmlns:a16="http://schemas.microsoft.com/office/drawing/2014/main" val="1309883820"/>
                  </a:ext>
                </a:extLst>
              </a:tr>
              <a:tr h="1332566">
                <a:tc>
                  <a:txBody>
                    <a:bodyPr/>
                    <a:lstStyle/>
                    <a:p>
                      <a:r>
                        <a:rPr lang="en-US" sz="1800" b="1"/>
                        <a:t>ROM</a:t>
                      </a:r>
                      <a:endParaRPr lang="en-US" sz="1800"/>
                    </a:p>
                  </a:txBody>
                  <a:tcPr marL="53303" marR="53303" marT="26651" marB="26651" anchor="ctr">
                    <a:lnL>
                      <a:noFill/>
                    </a:lnL>
                    <a:lnR>
                      <a:noFill/>
                    </a:lnR>
                    <a:lnT>
                      <a:noFill/>
                    </a:lnT>
                    <a:lnB>
                      <a:noFill/>
                    </a:lnB>
                    <a:noFill/>
                  </a:tcPr>
                </a:tc>
                <a:tc>
                  <a:txBody>
                    <a:bodyPr/>
                    <a:lstStyle/>
                    <a:p>
                      <a:r>
                        <a:rPr lang="en-US" sz="1800"/>
                        <a:t>Read-Only Memory</a:t>
                      </a:r>
                    </a:p>
                  </a:txBody>
                  <a:tcPr marL="53303" marR="53303" marT="26651" marB="26651" anchor="ctr">
                    <a:lnL>
                      <a:noFill/>
                    </a:lnL>
                    <a:lnR>
                      <a:noFill/>
                    </a:lnR>
                    <a:lnT>
                      <a:noFill/>
                    </a:lnT>
                    <a:lnB>
                      <a:noFill/>
                    </a:lnB>
                    <a:noFill/>
                  </a:tcPr>
                </a:tc>
                <a:tc>
                  <a:txBody>
                    <a:bodyPr/>
                    <a:lstStyle/>
                    <a:p>
                      <a:r>
                        <a:rPr lang="en-US" sz="1800" b="1" dirty="0"/>
                        <a:t>Non-volatile memory</a:t>
                      </a:r>
                      <a:r>
                        <a:rPr lang="en-US" sz="1800" dirty="0"/>
                        <a:t> that is programmed during manufacturing; data cannot be changed.</a:t>
                      </a:r>
                    </a:p>
                  </a:txBody>
                  <a:tcPr marL="53303" marR="53303" marT="26651" marB="26651" anchor="ctr">
                    <a:lnL>
                      <a:noFill/>
                    </a:lnL>
                    <a:lnR>
                      <a:noFill/>
                    </a:lnR>
                    <a:lnT>
                      <a:noFill/>
                    </a:lnT>
                    <a:lnB>
                      <a:noFill/>
                    </a:lnB>
                    <a:noFill/>
                  </a:tcPr>
                </a:tc>
                <a:tc>
                  <a:txBody>
                    <a:bodyPr/>
                    <a:lstStyle/>
                    <a:p>
                      <a:r>
                        <a:rPr lang="en-US" sz="1800" dirty="0"/>
                        <a:t>Not reusable</a:t>
                      </a:r>
                    </a:p>
                  </a:txBody>
                  <a:tcPr marL="53303" marR="53303" marT="26651" marB="26651" anchor="ctr">
                    <a:lnL>
                      <a:noFill/>
                    </a:lnL>
                    <a:lnR>
                      <a:noFill/>
                    </a:lnR>
                    <a:lnT>
                      <a:noFill/>
                    </a:lnT>
                    <a:lnB>
                      <a:noFill/>
                    </a:lnB>
                    <a:noFill/>
                  </a:tcPr>
                </a:tc>
                <a:tc>
                  <a:txBody>
                    <a:bodyPr/>
                    <a:lstStyle/>
                    <a:p>
                      <a:r>
                        <a:rPr lang="en-US" sz="1800" dirty="0"/>
                        <a:t>Firmware, embedded systems</a:t>
                      </a:r>
                    </a:p>
                  </a:txBody>
                  <a:tcPr marL="53303" marR="53303" marT="26651" marB="26651" anchor="ctr">
                    <a:lnL>
                      <a:noFill/>
                    </a:lnL>
                    <a:lnR>
                      <a:noFill/>
                    </a:lnR>
                    <a:lnT>
                      <a:noFill/>
                    </a:lnT>
                    <a:lnB>
                      <a:noFill/>
                    </a:lnB>
                    <a:noFill/>
                  </a:tcPr>
                </a:tc>
                <a:extLst>
                  <a:ext uri="{0D108BD9-81ED-4DB2-BD59-A6C34878D82A}">
                    <a16:rowId xmlns:a16="http://schemas.microsoft.com/office/drawing/2014/main" val="4020550453"/>
                  </a:ext>
                </a:extLst>
              </a:tr>
              <a:tr h="1492474">
                <a:tc>
                  <a:txBody>
                    <a:bodyPr/>
                    <a:lstStyle/>
                    <a:p>
                      <a:r>
                        <a:rPr lang="en-US" sz="1800" b="1"/>
                        <a:t>PROM</a:t>
                      </a:r>
                      <a:endParaRPr lang="en-US" sz="1800"/>
                    </a:p>
                  </a:txBody>
                  <a:tcPr marL="53303" marR="53303" marT="26651" marB="26651" anchor="ctr">
                    <a:lnL>
                      <a:noFill/>
                    </a:lnL>
                    <a:lnR>
                      <a:noFill/>
                    </a:lnR>
                    <a:lnT>
                      <a:noFill/>
                    </a:lnT>
                    <a:lnB>
                      <a:noFill/>
                    </a:lnB>
                    <a:noFill/>
                  </a:tcPr>
                </a:tc>
                <a:tc>
                  <a:txBody>
                    <a:bodyPr/>
                    <a:lstStyle/>
                    <a:p>
                      <a:r>
                        <a:rPr lang="en-US" sz="1800"/>
                        <a:t>Programmable Read-Only Memory</a:t>
                      </a:r>
                    </a:p>
                  </a:txBody>
                  <a:tcPr marL="53303" marR="53303" marT="26651" marB="26651" anchor="ctr">
                    <a:lnL>
                      <a:noFill/>
                    </a:lnL>
                    <a:lnR>
                      <a:noFill/>
                    </a:lnR>
                    <a:lnT>
                      <a:noFill/>
                    </a:lnT>
                    <a:lnB>
                      <a:noFill/>
                    </a:lnB>
                    <a:noFill/>
                  </a:tcPr>
                </a:tc>
                <a:tc>
                  <a:txBody>
                    <a:bodyPr/>
                    <a:lstStyle/>
                    <a:p>
                      <a:r>
                        <a:rPr lang="en-US" sz="1800" b="1" dirty="0"/>
                        <a:t>Non-volatile memory</a:t>
                      </a:r>
                      <a:r>
                        <a:rPr lang="en-US" sz="1800" dirty="0"/>
                        <a:t> that can be programmed once by the user; once programmed, data cannot be changed.</a:t>
                      </a:r>
                    </a:p>
                  </a:txBody>
                  <a:tcPr marL="53303" marR="53303" marT="26651" marB="26651" anchor="ctr">
                    <a:lnL>
                      <a:noFill/>
                    </a:lnL>
                    <a:lnR>
                      <a:noFill/>
                    </a:lnR>
                    <a:lnT>
                      <a:noFill/>
                    </a:lnT>
                    <a:lnB>
                      <a:noFill/>
                    </a:lnB>
                    <a:noFill/>
                  </a:tcPr>
                </a:tc>
                <a:tc>
                  <a:txBody>
                    <a:bodyPr/>
                    <a:lstStyle/>
                    <a:p>
                      <a:r>
                        <a:rPr lang="en-US" sz="1800" dirty="0"/>
                        <a:t>Not reusable</a:t>
                      </a:r>
                    </a:p>
                  </a:txBody>
                  <a:tcPr marL="53303" marR="53303" marT="26651" marB="26651" anchor="ctr">
                    <a:lnL>
                      <a:noFill/>
                    </a:lnL>
                    <a:lnR>
                      <a:noFill/>
                    </a:lnR>
                    <a:lnT>
                      <a:noFill/>
                    </a:lnT>
                    <a:lnB>
                      <a:noFill/>
                    </a:lnB>
                    <a:noFill/>
                  </a:tcPr>
                </a:tc>
                <a:tc>
                  <a:txBody>
                    <a:bodyPr/>
                    <a:lstStyle/>
                    <a:p>
                      <a:r>
                        <a:rPr lang="en-US" sz="1800"/>
                        <a:t>Custom firmware applications</a:t>
                      </a:r>
                    </a:p>
                  </a:txBody>
                  <a:tcPr marL="53303" marR="53303" marT="26651" marB="26651" anchor="ctr">
                    <a:lnL>
                      <a:noFill/>
                    </a:lnL>
                    <a:lnR>
                      <a:noFill/>
                    </a:lnR>
                    <a:lnT>
                      <a:noFill/>
                    </a:lnT>
                    <a:lnB>
                      <a:noFill/>
                    </a:lnB>
                    <a:noFill/>
                  </a:tcPr>
                </a:tc>
                <a:extLst>
                  <a:ext uri="{0D108BD9-81ED-4DB2-BD59-A6C34878D82A}">
                    <a16:rowId xmlns:a16="http://schemas.microsoft.com/office/drawing/2014/main" val="1185373076"/>
                  </a:ext>
                </a:extLst>
              </a:tr>
              <a:tr h="1332566">
                <a:tc>
                  <a:txBody>
                    <a:bodyPr/>
                    <a:lstStyle/>
                    <a:p>
                      <a:r>
                        <a:rPr lang="en-US" sz="1800" b="1"/>
                        <a:t>EPROM</a:t>
                      </a:r>
                      <a:endParaRPr lang="en-US" sz="1800"/>
                    </a:p>
                  </a:txBody>
                  <a:tcPr marL="53303" marR="53303" marT="26651" marB="26651" anchor="ctr">
                    <a:lnL>
                      <a:noFill/>
                    </a:lnL>
                    <a:lnR>
                      <a:noFill/>
                    </a:lnR>
                    <a:lnT>
                      <a:noFill/>
                    </a:lnT>
                    <a:lnB>
                      <a:noFill/>
                    </a:lnB>
                    <a:noFill/>
                  </a:tcPr>
                </a:tc>
                <a:tc>
                  <a:txBody>
                    <a:bodyPr/>
                    <a:lstStyle/>
                    <a:p>
                      <a:r>
                        <a:rPr lang="en-US" sz="1800"/>
                        <a:t>Erasable Programmable Read-Only Memory</a:t>
                      </a:r>
                    </a:p>
                  </a:txBody>
                  <a:tcPr marL="53303" marR="53303" marT="26651" marB="26651" anchor="ctr">
                    <a:lnL>
                      <a:noFill/>
                    </a:lnL>
                    <a:lnR>
                      <a:noFill/>
                    </a:lnR>
                    <a:lnT>
                      <a:noFill/>
                    </a:lnT>
                    <a:lnB>
                      <a:noFill/>
                    </a:lnB>
                    <a:noFill/>
                  </a:tcPr>
                </a:tc>
                <a:tc>
                  <a:txBody>
                    <a:bodyPr/>
                    <a:lstStyle/>
                    <a:p>
                      <a:r>
                        <a:rPr lang="en-US" sz="1800" b="1" dirty="0"/>
                        <a:t>Non-volatile memory</a:t>
                      </a:r>
                      <a:r>
                        <a:rPr lang="en-US" sz="1800" dirty="0"/>
                        <a:t> that can be erased using UV light and reprogrammed multiple times.</a:t>
                      </a:r>
                    </a:p>
                  </a:txBody>
                  <a:tcPr marL="53303" marR="53303" marT="26651" marB="26651" anchor="ctr">
                    <a:lnL>
                      <a:noFill/>
                    </a:lnL>
                    <a:lnR>
                      <a:noFill/>
                    </a:lnR>
                    <a:lnT>
                      <a:noFill/>
                    </a:lnT>
                    <a:lnB>
                      <a:noFill/>
                    </a:lnB>
                    <a:noFill/>
                  </a:tcPr>
                </a:tc>
                <a:tc>
                  <a:txBody>
                    <a:bodyPr/>
                    <a:lstStyle/>
                    <a:p>
                      <a:r>
                        <a:rPr lang="en-US" sz="1800" dirty="0"/>
                        <a:t>Reusable (after erasing)</a:t>
                      </a:r>
                    </a:p>
                  </a:txBody>
                  <a:tcPr marL="53303" marR="53303" marT="26651" marB="26651" anchor="ctr">
                    <a:lnL>
                      <a:noFill/>
                    </a:lnL>
                    <a:lnR>
                      <a:noFill/>
                    </a:lnR>
                    <a:lnT>
                      <a:noFill/>
                    </a:lnT>
                    <a:lnB>
                      <a:noFill/>
                    </a:lnB>
                    <a:noFill/>
                  </a:tcPr>
                </a:tc>
                <a:tc>
                  <a:txBody>
                    <a:bodyPr/>
                    <a:lstStyle/>
                    <a:p>
                      <a:r>
                        <a:rPr lang="en-US" sz="1800" dirty="0"/>
                        <a:t>Development and testing of firmware</a:t>
                      </a:r>
                    </a:p>
                  </a:txBody>
                  <a:tcPr marL="53303" marR="53303" marT="26651" marB="26651" anchor="ctr">
                    <a:lnL>
                      <a:noFill/>
                    </a:lnL>
                    <a:lnR>
                      <a:noFill/>
                    </a:lnR>
                    <a:lnT>
                      <a:noFill/>
                    </a:lnT>
                    <a:lnB>
                      <a:noFill/>
                    </a:lnB>
                    <a:noFill/>
                  </a:tcPr>
                </a:tc>
                <a:extLst>
                  <a:ext uri="{0D108BD9-81ED-4DB2-BD59-A6C34878D82A}">
                    <a16:rowId xmlns:a16="http://schemas.microsoft.com/office/drawing/2014/main" val="4070462612"/>
                  </a:ext>
                </a:extLst>
              </a:tr>
            </a:tbl>
          </a:graphicData>
        </a:graphic>
      </p:graphicFrame>
    </p:spTree>
    <p:extLst>
      <p:ext uri="{BB962C8B-B14F-4D97-AF65-F5344CB8AC3E}">
        <p14:creationId xmlns:p14="http://schemas.microsoft.com/office/powerpoint/2010/main" val="24917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93E68B4-B6CA-F590-D122-80A324A1824F}"/>
              </a:ext>
            </a:extLst>
          </p:cNvPr>
          <p:cNvGraphicFramePr>
            <a:graphicFrameLocks noGrp="1"/>
          </p:cNvGraphicFramePr>
          <p:nvPr>
            <p:extLst>
              <p:ext uri="{D42A27DB-BD31-4B8C-83A1-F6EECF244321}">
                <p14:modId xmlns:p14="http://schemas.microsoft.com/office/powerpoint/2010/main" val="1333555935"/>
              </p:ext>
            </p:extLst>
          </p:nvPr>
        </p:nvGraphicFramePr>
        <p:xfrm>
          <a:off x="895927" y="1171038"/>
          <a:ext cx="7601528" cy="4899468"/>
        </p:xfrm>
        <a:graphic>
          <a:graphicData uri="http://schemas.openxmlformats.org/drawingml/2006/table">
            <a:tbl>
              <a:tblPr/>
              <a:tblGrid>
                <a:gridCol w="960582">
                  <a:extLst>
                    <a:ext uri="{9D8B030D-6E8A-4147-A177-3AD203B41FA5}">
                      <a16:colId xmlns:a16="http://schemas.microsoft.com/office/drawing/2014/main" val="3690301480"/>
                    </a:ext>
                  </a:extLst>
                </a:gridCol>
                <a:gridCol w="1958109">
                  <a:extLst>
                    <a:ext uri="{9D8B030D-6E8A-4147-A177-3AD203B41FA5}">
                      <a16:colId xmlns:a16="http://schemas.microsoft.com/office/drawing/2014/main" val="2041664941"/>
                    </a:ext>
                  </a:extLst>
                </a:gridCol>
                <a:gridCol w="2782455">
                  <a:extLst>
                    <a:ext uri="{9D8B030D-6E8A-4147-A177-3AD203B41FA5}">
                      <a16:colId xmlns:a16="http://schemas.microsoft.com/office/drawing/2014/main" val="4212060643"/>
                    </a:ext>
                  </a:extLst>
                </a:gridCol>
                <a:gridCol w="1900382">
                  <a:extLst>
                    <a:ext uri="{9D8B030D-6E8A-4147-A177-3AD203B41FA5}">
                      <a16:colId xmlns:a16="http://schemas.microsoft.com/office/drawing/2014/main" val="1124211367"/>
                    </a:ext>
                  </a:extLst>
                </a:gridCol>
              </a:tblGrid>
              <a:tr h="244854">
                <a:tc>
                  <a:txBody>
                    <a:bodyPr/>
                    <a:lstStyle/>
                    <a:p>
                      <a:r>
                        <a:rPr lang="en-US" sz="1600" b="1"/>
                        <a:t>Type</a:t>
                      </a:r>
                      <a:endParaRPr lang="en-US" sz="1600"/>
                    </a:p>
                  </a:txBody>
                  <a:tcPr marL="44419" marR="44419" marT="22209" marB="22209" anchor="ctr">
                    <a:lnL>
                      <a:noFill/>
                    </a:lnL>
                    <a:lnR>
                      <a:noFill/>
                    </a:lnR>
                    <a:lnT>
                      <a:noFill/>
                    </a:lnT>
                    <a:lnB>
                      <a:noFill/>
                    </a:lnB>
                    <a:noFill/>
                  </a:tcPr>
                </a:tc>
                <a:tc>
                  <a:txBody>
                    <a:bodyPr/>
                    <a:lstStyle/>
                    <a:p>
                      <a:r>
                        <a:rPr lang="en-US" sz="1600" b="1"/>
                        <a:t>Full Name</a:t>
                      </a:r>
                      <a:endParaRPr lang="en-US" sz="1600"/>
                    </a:p>
                  </a:txBody>
                  <a:tcPr marL="44419" marR="44419" marT="22209" marB="22209" anchor="ctr">
                    <a:lnL>
                      <a:noFill/>
                    </a:lnL>
                    <a:lnR>
                      <a:noFill/>
                    </a:lnR>
                    <a:lnT>
                      <a:noFill/>
                    </a:lnT>
                    <a:lnB>
                      <a:noFill/>
                    </a:lnB>
                    <a:noFill/>
                  </a:tcPr>
                </a:tc>
                <a:tc>
                  <a:txBody>
                    <a:bodyPr/>
                    <a:lstStyle/>
                    <a:p>
                      <a:r>
                        <a:rPr lang="en-US" sz="1600" b="1"/>
                        <a:t>Characteristics</a:t>
                      </a:r>
                      <a:endParaRPr lang="en-US" sz="1600"/>
                    </a:p>
                  </a:txBody>
                  <a:tcPr marL="44419" marR="44419" marT="22209" marB="22209" anchor="ctr">
                    <a:lnL>
                      <a:noFill/>
                    </a:lnL>
                    <a:lnR>
                      <a:noFill/>
                    </a:lnR>
                    <a:lnT>
                      <a:noFill/>
                    </a:lnT>
                    <a:lnB>
                      <a:noFill/>
                    </a:lnB>
                    <a:noFill/>
                  </a:tcPr>
                </a:tc>
                <a:tc>
                  <a:txBody>
                    <a:bodyPr/>
                    <a:lstStyle/>
                    <a:p>
                      <a:r>
                        <a:rPr lang="en-US" sz="1600" b="1"/>
                        <a:t>Typical Use Cases</a:t>
                      </a:r>
                      <a:endParaRPr lang="en-US" sz="1600"/>
                    </a:p>
                  </a:txBody>
                  <a:tcPr marL="44419" marR="44419" marT="22209" marB="22209" anchor="ctr">
                    <a:lnL>
                      <a:noFill/>
                    </a:lnL>
                    <a:lnR>
                      <a:noFill/>
                    </a:lnR>
                    <a:lnT>
                      <a:noFill/>
                    </a:lnT>
                    <a:lnB>
                      <a:noFill/>
                    </a:lnB>
                    <a:noFill/>
                  </a:tcPr>
                </a:tc>
                <a:extLst>
                  <a:ext uri="{0D108BD9-81ED-4DB2-BD59-A6C34878D82A}">
                    <a16:rowId xmlns:a16="http://schemas.microsoft.com/office/drawing/2014/main" val="1848897118"/>
                  </a:ext>
                </a:extLst>
              </a:tr>
              <a:tr h="771687">
                <a:tc>
                  <a:txBody>
                    <a:bodyPr/>
                    <a:lstStyle/>
                    <a:p>
                      <a:r>
                        <a:rPr lang="en-US" sz="1600" b="1"/>
                        <a:t>DRAM</a:t>
                      </a:r>
                      <a:endParaRPr lang="en-US" sz="1600"/>
                    </a:p>
                  </a:txBody>
                  <a:tcPr marL="44419" marR="44419" marT="22209" marB="22209" anchor="ctr">
                    <a:lnL>
                      <a:noFill/>
                    </a:lnL>
                    <a:lnR>
                      <a:noFill/>
                    </a:lnR>
                    <a:lnT>
                      <a:noFill/>
                    </a:lnT>
                    <a:lnB>
                      <a:noFill/>
                    </a:lnB>
                    <a:noFill/>
                  </a:tcPr>
                </a:tc>
                <a:tc>
                  <a:txBody>
                    <a:bodyPr/>
                    <a:lstStyle/>
                    <a:p>
                      <a:r>
                        <a:rPr lang="en-US" sz="1600" dirty="0"/>
                        <a:t>Dynamic Random Access Memory</a:t>
                      </a:r>
                    </a:p>
                  </a:txBody>
                  <a:tcPr marL="44419" marR="44419" marT="22209" marB="22209" anchor="ctr">
                    <a:lnL>
                      <a:noFill/>
                    </a:lnL>
                    <a:lnR>
                      <a:noFill/>
                    </a:lnR>
                    <a:lnT>
                      <a:noFill/>
                    </a:lnT>
                    <a:lnB>
                      <a:noFill/>
                    </a:lnB>
                    <a:noFill/>
                  </a:tcPr>
                </a:tc>
                <a:tc>
                  <a:txBody>
                    <a:bodyPr/>
                    <a:lstStyle/>
                    <a:p>
                      <a:r>
                        <a:rPr lang="en-US" sz="1600" dirty="0"/>
                        <a:t>Needs to be refreshed thousands of times per second; slower than SRAM; used for main memory.</a:t>
                      </a:r>
                    </a:p>
                  </a:txBody>
                  <a:tcPr marL="44419" marR="44419" marT="22209" marB="22209" anchor="ctr">
                    <a:lnL>
                      <a:noFill/>
                    </a:lnL>
                    <a:lnR>
                      <a:noFill/>
                    </a:lnR>
                    <a:lnT>
                      <a:noFill/>
                    </a:lnT>
                    <a:lnB>
                      <a:noFill/>
                    </a:lnB>
                    <a:noFill/>
                  </a:tcPr>
                </a:tc>
                <a:tc>
                  <a:txBody>
                    <a:bodyPr/>
                    <a:lstStyle/>
                    <a:p>
                      <a:r>
                        <a:rPr lang="en-US" sz="1600" dirty="0"/>
                        <a:t>Primary memory in computers and laptops</a:t>
                      </a:r>
                    </a:p>
                  </a:txBody>
                  <a:tcPr marL="44419" marR="44419" marT="22209" marB="22209" anchor="ctr">
                    <a:lnL>
                      <a:noFill/>
                    </a:lnL>
                    <a:lnR>
                      <a:noFill/>
                    </a:lnR>
                    <a:lnT>
                      <a:noFill/>
                    </a:lnT>
                    <a:lnB>
                      <a:noFill/>
                    </a:lnB>
                    <a:noFill/>
                  </a:tcPr>
                </a:tc>
                <a:extLst>
                  <a:ext uri="{0D108BD9-81ED-4DB2-BD59-A6C34878D82A}">
                    <a16:rowId xmlns:a16="http://schemas.microsoft.com/office/drawing/2014/main" val="2694105375"/>
                  </a:ext>
                </a:extLst>
              </a:tr>
              <a:tr h="666320">
                <a:tc>
                  <a:txBody>
                    <a:bodyPr/>
                    <a:lstStyle/>
                    <a:p>
                      <a:r>
                        <a:rPr lang="en-US" sz="1600" b="1"/>
                        <a:t>SRAM</a:t>
                      </a:r>
                      <a:endParaRPr lang="en-US" sz="1600"/>
                    </a:p>
                  </a:txBody>
                  <a:tcPr marL="44419" marR="44419" marT="22209" marB="22209" anchor="ctr">
                    <a:lnL>
                      <a:noFill/>
                    </a:lnL>
                    <a:lnR>
                      <a:noFill/>
                    </a:lnR>
                    <a:lnT>
                      <a:noFill/>
                    </a:lnT>
                    <a:lnB>
                      <a:noFill/>
                    </a:lnB>
                    <a:noFill/>
                  </a:tcPr>
                </a:tc>
                <a:tc>
                  <a:txBody>
                    <a:bodyPr/>
                    <a:lstStyle/>
                    <a:p>
                      <a:r>
                        <a:rPr lang="en-US" sz="1600" dirty="0"/>
                        <a:t>Static Random Access Memory</a:t>
                      </a:r>
                    </a:p>
                  </a:txBody>
                  <a:tcPr marL="44419" marR="44419" marT="22209" marB="22209" anchor="ctr">
                    <a:lnL>
                      <a:noFill/>
                    </a:lnL>
                    <a:lnR>
                      <a:noFill/>
                    </a:lnR>
                    <a:lnT>
                      <a:noFill/>
                    </a:lnT>
                    <a:lnB>
                      <a:noFill/>
                    </a:lnB>
                    <a:noFill/>
                  </a:tcPr>
                </a:tc>
                <a:tc>
                  <a:txBody>
                    <a:bodyPr/>
                    <a:lstStyle/>
                    <a:p>
                      <a:r>
                        <a:rPr lang="en-US" sz="1600"/>
                        <a:t>Faster and more reliable than DRAM; does not need to be refreshed; more expensive.</a:t>
                      </a:r>
                    </a:p>
                  </a:txBody>
                  <a:tcPr marL="44419" marR="44419" marT="22209" marB="22209" anchor="ctr">
                    <a:lnL>
                      <a:noFill/>
                    </a:lnL>
                    <a:lnR>
                      <a:noFill/>
                    </a:lnR>
                    <a:lnT>
                      <a:noFill/>
                    </a:lnT>
                    <a:lnB>
                      <a:noFill/>
                    </a:lnB>
                    <a:noFill/>
                  </a:tcPr>
                </a:tc>
                <a:tc>
                  <a:txBody>
                    <a:bodyPr/>
                    <a:lstStyle/>
                    <a:p>
                      <a:r>
                        <a:rPr lang="en-US" sz="1600"/>
                        <a:t>Cache memory in CPUs, routers, and other high-speed applications</a:t>
                      </a:r>
                    </a:p>
                  </a:txBody>
                  <a:tcPr marL="44419" marR="44419" marT="22209" marB="22209" anchor="ctr">
                    <a:lnL>
                      <a:noFill/>
                    </a:lnL>
                    <a:lnR>
                      <a:noFill/>
                    </a:lnR>
                    <a:lnT>
                      <a:noFill/>
                    </a:lnT>
                    <a:lnB>
                      <a:noFill/>
                    </a:lnB>
                    <a:noFill/>
                  </a:tcPr>
                </a:tc>
                <a:extLst>
                  <a:ext uri="{0D108BD9-81ED-4DB2-BD59-A6C34878D82A}">
                    <a16:rowId xmlns:a16="http://schemas.microsoft.com/office/drawing/2014/main" val="3550000761"/>
                  </a:ext>
                </a:extLst>
              </a:tr>
              <a:tr h="666320">
                <a:tc>
                  <a:txBody>
                    <a:bodyPr/>
                    <a:lstStyle/>
                    <a:p>
                      <a:r>
                        <a:rPr lang="en-US" sz="1600" b="1"/>
                        <a:t>SDRAM</a:t>
                      </a:r>
                      <a:endParaRPr lang="en-US" sz="1600"/>
                    </a:p>
                  </a:txBody>
                  <a:tcPr marL="44419" marR="44419" marT="22209" marB="22209" anchor="ctr">
                    <a:lnL>
                      <a:noFill/>
                    </a:lnL>
                    <a:lnR>
                      <a:noFill/>
                    </a:lnR>
                    <a:lnT>
                      <a:noFill/>
                    </a:lnT>
                    <a:lnB>
                      <a:noFill/>
                    </a:lnB>
                    <a:noFill/>
                  </a:tcPr>
                </a:tc>
                <a:tc>
                  <a:txBody>
                    <a:bodyPr/>
                    <a:lstStyle/>
                    <a:p>
                      <a:r>
                        <a:rPr lang="en-US" sz="1600" dirty="0"/>
                        <a:t>Synchronous Dynamic RAM</a:t>
                      </a:r>
                    </a:p>
                  </a:txBody>
                  <a:tcPr marL="44419" marR="44419" marT="22209" marB="22209" anchor="ctr">
                    <a:lnL>
                      <a:noFill/>
                    </a:lnL>
                    <a:lnR>
                      <a:noFill/>
                    </a:lnR>
                    <a:lnT>
                      <a:noFill/>
                    </a:lnT>
                    <a:lnB>
                      <a:noFill/>
                    </a:lnB>
                    <a:noFill/>
                  </a:tcPr>
                </a:tc>
                <a:tc>
                  <a:txBody>
                    <a:bodyPr/>
                    <a:lstStyle/>
                    <a:p>
                      <a:r>
                        <a:rPr lang="en-US" sz="1600" dirty="0"/>
                        <a:t>Synchronized with the system clock for higher performance; used in modern computers.</a:t>
                      </a:r>
                    </a:p>
                  </a:txBody>
                  <a:tcPr marL="44419" marR="44419" marT="22209" marB="22209" anchor="ctr">
                    <a:lnL>
                      <a:noFill/>
                    </a:lnL>
                    <a:lnR>
                      <a:noFill/>
                    </a:lnR>
                    <a:lnT>
                      <a:noFill/>
                    </a:lnT>
                    <a:lnB>
                      <a:noFill/>
                    </a:lnB>
                    <a:noFill/>
                  </a:tcPr>
                </a:tc>
                <a:tc>
                  <a:txBody>
                    <a:bodyPr/>
                    <a:lstStyle/>
                    <a:p>
                      <a:r>
                        <a:rPr lang="en-US" sz="1600" dirty="0"/>
                        <a:t>Main memory in PCs, laptops, and servers</a:t>
                      </a:r>
                    </a:p>
                  </a:txBody>
                  <a:tcPr marL="44419" marR="44419" marT="22209" marB="22209" anchor="ctr">
                    <a:lnL>
                      <a:noFill/>
                    </a:lnL>
                    <a:lnR>
                      <a:noFill/>
                    </a:lnR>
                    <a:lnT>
                      <a:noFill/>
                    </a:lnT>
                    <a:lnB>
                      <a:noFill/>
                    </a:lnB>
                    <a:noFill/>
                  </a:tcPr>
                </a:tc>
                <a:extLst>
                  <a:ext uri="{0D108BD9-81ED-4DB2-BD59-A6C34878D82A}">
                    <a16:rowId xmlns:a16="http://schemas.microsoft.com/office/drawing/2014/main" val="4291646720"/>
                  </a:ext>
                </a:extLst>
              </a:tr>
              <a:tr h="666320">
                <a:tc>
                  <a:txBody>
                    <a:bodyPr/>
                    <a:lstStyle/>
                    <a:p>
                      <a:r>
                        <a:rPr lang="en-US" sz="1600" b="1"/>
                        <a:t>DDR SDRAM</a:t>
                      </a:r>
                      <a:endParaRPr lang="en-US" sz="1600"/>
                    </a:p>
                  </a:txBody>
                  <a:tcPr marL="44419" marR="44419" marT="22209" marB="22209" anchor="ctr">
                    <a:lnL>
                      <a:noFill/>
                    </a:lnL>
                    <a:lnR>
                      <a:noFill/>
                    </a:lnR>
                    <a:lnT>
                      <a:noFill/>
                    </a:lnT>
                    <a:lnB>
                      <a:noFill/>
                    </a:lnB>
                    <a:noFill/>
                  </a:tcPr>
                </a:tc>
                <a:tc>
                  <a:txBody>
                    <a:bodyPr/>
                    <a:lstStyle/>
                    <a:p>
                      <a:r>
                        <a:rPr lang="en-US" sz="1600" dirty="0"/>
                        <a:t>Double Data Rate Synchronous DRAM</a:t>
                      </a:r>
                    </a:p>
                  </a:txBody>
                  <a:tcPr marL="44419" marR="44419" marT="22209" marB="22209" anchor="ctr">
                    <a:lnL>
                      <a:noFill/>
                    </a:lnL>
                    <a:lnR>
                      <a:noFill/>
                    </a:lnR>
                    <a:lnT>
                      <a:noFill/>
                    </a:lnT>
                    <a:lnB>
                      <a:noFill/>
                    </a:lnB>
                    <a:noFill/>
                  </a:tcPr>
                </a:tc>
                <a:tc>
                  <a:txBody>
                    <a:bodyPr/>
                    <a:lstStyle/>
                    <a:p>
                      <a:r>
                        <a:rPr lang="en-US" sz="1600"/>
                        <a:t>Transfers data on both the rising and falling edges of the clock signal; faster than SDRAM.</a:t>
                      </a:r>
                    </a:p>
                  </a:txBody>
                  <a:tcPr marL="44419" marR="44419" marT="22209" marB="22209" anchor="ctr">
                    <a:lnL>
                      <a:noFill/>
                    </a:lnL>
                    <a:lnR>
                      <a:noFill/>
                    </a:lnR>
                    <a:lnT>
                      <a:noFill/>
                    </a:lnT>
                    <a:lnB>
                      <a:noFill/>
                    </a:lnB>
                    <a:noFill/>
                  </a:tcPr>
                </a:tc>
                <a:tc>
                  <a:txBody>
                    <a:bodyPr/>
                    <a:lstStyle/>
                    <a:p>
                      <a:r>
                        <a:rPr lang="en-US" sz="1600"/>
                        <a:t>Main memory in modern computers and gaming systems</a:t>
                      </a:r>
                    </a:p>
                  </a:txBody>
                  <a:tcPr marL="44419" marR="44419" marT="22209" marB="22209" anchor="ctr">
                    <a:lnL>
                      <a:noFill/>
                    </a:lnL>
                    <a:lnR>
                      <a:noFill/>
                    </a:lnR>
                    <a:lnT>
                      <a:noFill/>
                    </a:lnT>
                    <a:lnB>
                      <a:noFill/>
                    </a:lnB>
                    <a:noFill/>
                  </a:tcPr>
                </a:tc>
                <a:extLst>
                  <a:ext uri="{0D108BD9-81ED-4DB2-BD59-A6C34878D82A}">
                    <a16:rowId xmlns:a16="http://schemas.microsoft.com/office/drawing/2014/main" val="3599735502"/>
                  </a:ext>
                </a:extLst>
              </a:tr>
              <a:tr h="560954">
                <a:tc>
                  <a:txBody>
                    <a:bodyPr/>
                    <a:lstStyle/>
                    <a:p>
                      <a:r>
                        <a:rPr lang="en-US" sz="1600" b="1"/>
                        <a:t>LPDDR</a:t>
                      </a:r>
                      <a:endParaRPr lang="en-US" sz="1600"/>
                    </a:p>
                  </a:txBody>
                  <a:tcPr marL="44419" marR="44419" marT="22209" marB="22209" anchor="ctr">
                    <a:lnL>
                      <a:noFill/>
                    </a:lnL>
                    <a:lnR>
                      <a:noFill/>
                    </a:lnR>
                    <a:lnT>
                      <a:noFill/>
                    </a:lnT>
                    <a:lnB>
                      <a:noFill/>
                    </a:lnB>
                    <a:noFill/>
                  </a:tcPr>
                </a:tc>
                <a:tc>
                  <a:txBody>
                    <a:bodyPr/>
                    <a:lstStyle/>
                    <a:p>
                      <a:r>
                        <a:rPr lang="en-US" sz="1600"/>
                        <a:t>Low Power DDR</a:t>
                      </a:r>
                    </a:p>
                  </a:txBody>
                  <a:tcPr marL="44419" marR="44419" marT="22209" marB="22209" anchor="ctr">
                    <a:lnL>
                      <a:noFill/>
                    </a:lnL>
                    <a:lnR>
                      <a:noFill/>
                    </a:lnR>
                    <a:lnT>
                      <a:noFill/>
                    </a:lnT>
                    <a:lnB>
                      <a:noFill/>
                    </a:lnB>
                    <a:noFill/>
                  </a:tcPr>
                </a:tc>
                <a:tc>
                  <a:txBody>
                    <a:bodyPr/>
                    <a:lstStyle/>
                    <a:p>
                      <a:r>
                        <a:rPr lang="en-US" sz="1600"/>
                        <a:t>Optimized for low power consumption; used in mobile devices.</a:t>
                      </a:r>
                    </a:p>
                  </a:txBody>
                  <a:tcPr marL="44419" marR="44419" marT="22209" marB="22209" anchor="ctr">
                    <a:lnL>
                      <a:noFill/>
                    </a:lnL>
                    <a:lnR>
                      <a:noFill/>
                    </a:lnR>
                    <a:lnT>
                      <a:noFill/>
                    </a:lnT>
                    <a:lnB>
                      <a:noFill/>
                    </a:lnB>
                    <a:noFill/>
                  </a:tcPr>
                </a:tc>
                <a:tc>
                  <a:txBody>
                    <a:bodyPr/>
                    <a:lstStyle/>
                    <a:p>
                      <a:r>
                        <a:rPr lang="en-US" sz="1600" dirty="0"/>
                        <a:t>Smartphones, tablets, and other portable devices</a:t>
                      </a:r>
                    </a:p>
                  </a:txBody>
                  <a:tcPr marL="44419" marR="44419" marT="22209" marB="22209" anchor="ctr">
                    <a:lnL>
                      <a:noFill/>
                    </a:lnL>
                    <a:lnR>
                      <a:noFill/>
                    </a:lnR>
                    <a:lnT>
                      <a:noFill/>
                    </a:lnT>
                    <a:lnB>
                      <a:noFill/>
                    </a:lnB>
                    <a:noFill/>
                  </a:tcPr>
                </a:tc>
                <a:extLst>
                  <a:ext uri="{0D108BD9-81ED-4DB2-BD59-A6C34878D82A}">
                    <a16:rowId xmlns:a16="http://schemas.microsoft.com/office/drawing/2014/main" val="3599174789"/>
                  </a:ext>
                </a:extLst>
              </a:tr>
            </a:tbl>
          </a:graphicData>
        </a:graphic>
      </p:graphicFrame>
    </p:spTree>
    <p:extLst>
      <p:ext uri="{BB962C8B-B14F-4D97-AF65-F5344CB8AC3E}">
        <p14:creationId xmlns:p14="http://schemas.microsoft.com/office/powerpoint/2010/main" val="4156963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p:txBody>
          <a:bodyPr/>
          <a:lstStyle/>
          <a:p>
            <a:pPr eaLnBrk="1" hangingPunct="1"/>
            <a:r>
              <a:rPr lang="en-US"/>
              <a:t>Computer System Organization</a:t>
            </a:r>
          </a:p>
        </p:txBody>
      </p:sp>
      <p:sp>
        <p:nvSpPr>
          <p:cNvPr id="13315" name="Rectangle 3"/>
          <p:cNvSpPr>
            <a:spLocks noGrp="1" noChangeArrowheads="1"/>
          </p:cNvSpPr>
          <p:nvPr>
            <p:ph type="body" idx="4294967295"/>
          </p:nvPr>
        </p:nvSpPr>
        <p:spPr>
          <a:xfrm>
            <a:off x="815975" y="1233488"/>
            <a:ext cx="7597775" cy="4530725"/>
          </a:xfrm>
        </p:spPr>
        <p:txBody>
          <a:bodyPr/>
          <a:lstStyle/>
          <a:p>
            <a:r>
              <a:rPr lang="en-US"/>
              <a:t>Computer-system operation</a:t>
            </a:r>
          </a:p>
          <a:p>
            <a:pPr lvl="1"/>
            <a:r>
              <a:rPr lang="en-US"/>
              <a:t>One or more CPUs, device controllers connect through common bus providing access to shared memory</a:t>
            </a:r>
          </a:p>
          <a:p>
            <a:pPr lvl="1"/>
            <a:r>
              <a:rPr lang="en-US"/>
              <a:t>Concurrent execution of CPUs and devices competing for memory cycles</a:t>
            </a:r>
          </a:p>
          <a:p>
            <a:pPr lvl="1"/>
            <a:endParaRPr lang="en-US"/>
          </a:p>
        </p:txBody>
      </p:sp>
      <p:pic>
        <p:nvPicPr>
          <p:cNvPr id="13316" name="Picture 5"/>
          <p:cNvPicPr>
            <a:picLocks noChangeAspect="1" noChangeArrowheads="1"/>
          </p:cNvPicPr>
          <p:nvPr/>
        </p:nvPicPr>
        <p:blipFill>
          <a:blip r:embed="rId3"/>
          <a:srcRect/>
          <a:stretch>
            <a:fillRect/>
          </a:stretch>
        </p:blipFill>
        <p:spPr bwMode="auto">
          <a:xfrm>
            <a:off x="1187450" y="2881313"/>
            <a:ext cx="6737350" cy="3328987"/>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p:txBody>
          <a:bodyPr/>
          <a:lstStyle/>
          <a:p>
            <a:pPr eaLnBrk="1" hangingPunct="1"/>
            <a:r>
              <a:rPr lang="en-US"/>
              <a:t>Computer-System Operation</a:t>
            </a:r>
          </a:p>
        </p:txBody>
      </p:sp>
      <p:sp>
        <p:nvSpPr>
          <p:cNvPr id="14339" name="Rectangle 3"/>
          <p:cNvSpPr>
            <a:spLocks noGrp="1" noChangeArrowheads="1"/>
          </p:cNvSpPr>
          <p:nvPr>
            <p:ph type="body" idx="4294967295"/>
          </p:nvPr>
        </p:nvSpPr>
        <p:spPr>
          <a:xfrm>
            <a:off x="806450" y="1233488"/>
            <a:ext cx="7743825" cy="4530725"/>
          </a:xfrm>
        </p:spPr>
        <p:txBody>
          <a:bodyPr/>
          <a:lstStyle/>
          <a:p>
            <a:r>
              <a:rPr lang="en-US" sz="2400" dirty="0"/>
              <a:t>I/O devices and the CPU can execute concurrently</a:t>
            </a:r>
          </a:p>
          <a:p>
            <a:endParaRPr lang="en-US" sz="1000" dirty="0"/>
          </a:p>
          <a:p>
            <a:r>
              <a:rPr lang="en-US" sz="2400" dirty="0"/>
              <a:t>Each device controller is in charge of a particular device type</a:t>
            </a:r>
          </a:p>
          <a:p>
            <a:endParaRPr lang="en-US" sz="1000" dirty="0"/>
          </a:p>
          <a:p>
            <a:r>
              <a:rPr lang="en-US" sz="2400" dirty="0"/>
              <a:t>Each device controller has a local </a:t>
            </a:r>
            <a:r>
              <a:rPr lang="en-US" sz="2400" b="1" dirty="0"/>
              <a:t>buffer</a:t>
            </a:r>
          </a:p>
          <a:p>
            <a:endParaRPr lang="en-US" sz="1000" dirty="0"/>
          </a:p>
          <a:p>
            <a:r>
              <a:rPr lang="en-US" sz="2400" b="1" dirty="0"/>
              <a:t>CPU</a:t>
            </a:r>
            <a:r>
              <a:rPr lang="en-US" sz="2400" dirty="0"/>
              <a:t> moves data from/to main memory to/from local buffers</a:t>
            </a:r>
          </a:p>
          <a:p>
            <a:endParaRPr lang="en-US" sz="1000" dirty="0"/>
          </a:p>
          <a:p>
            <a:r>
              <a:rPr lang="en-US" sz="2400" dirty="0"/>
              <a:t>I/O is from the device to local buffer of controller</a:t>
            </a:r>
          </a:p>
          <a:p>
            <a:endParaRPr lang="en-US" sz="1000" dirty="0"/>
          </a:p>
          <a:p>
            <a:r>
              <a:rPr lang="en-US" sz="2400" dirty="0"/>
              <a:t>Device controller informs CPU that it has finished its operation by causing an </a:t>
            </a:r>
            <a:r>
              <a:rPr lang="en-US" sz="2400" dirty="0">
                <a:solidFill>
                  <a:srgbClr val="0000FF"/>
                </a:solidFill>
              </a:rPr>
              <a:t>interrupt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pPr eaLnBrk="1" hangingPunct="1"/>
            <a:r>
              <a:rPr lang="en-US"/>
              <a:t>Common Functions of Interrupts</a:t>
            </a:r>
          </a:p>
        </p:txBody>
      </p:sp>
      <p:sp>
        <p:nvSpPr>
          <p:cNvPr id="15363" name="Rectangle 3"/>
          <p:cNvSpPr>
            <a:spLocks noGrp="1" noChangeArrowheads="1"/>
          </p:cNvSpPr>
          <p:nvPr>
            <p:ph type="body" idx="4294967295"/>
          </p:nvPr>
        </p:nvSpPr>
        <p:spPr>
          <a:xfrm>
            <a:off x="806450" y="1233488"/>
            <a:ext cx="7577138" cy="4530725"/>
          </a:xfrm>
        </p:spPr>
        <p:txBody>
          <a:bodyPr/>
          <a:lstStyle/>
          <a:p>
            <a:r>
              <a:rPr lang="en-US" sz="2000" dirty="0"/>
              <a:t>Interrupt transfers control to the interrupt service routine generally, through the </a:t>
            </a:r>
            <a:r>
              <a:rPr lang="en-US" sz="2000" b="1" dirty="0">
                <a:solidFill>
                  <a:srgbClr val="3366FF"/>
                </a:solidFill>
              </a:rPr>
              <a:t>interrupt</a:t>
            </a:r>
            <a:r>
              <a:rPr lang="en-US" sz="2000" i="1" dirty="0"/>
              <a:t> </a:t>
            </a:r>
            <a:r>
              <a:rPr lang="en-US" sz="2000" b="1" dirty="0">
                <a:solidFill>
                  <a:srgbClr val="3366FF"/>
                </a:solidFill>
              </a:rPr>
              <a:t>vector</a:t>
            </a:r>
            <a:r>
              <a:rPr lang="en-US" sz="2000" dirty="0"/>
              <a:t>, which contains the addresses of all the service routines</a:t>
            </a:r>
          </a:p>
          <a:p>
            <a:endParaRPr lang="en-US" sz="900" dirty="0"/>
          </a:p>
          <a:p>
            <a:r>
              <a:rPr lang="en-US" sz="2000" dirty="0"/>
              <a:t>Interrupt architecture must save the address of the interrupted instruction</a:t>
            </a:r>
          </a:p>
          <a:p>
            <a:endParaRPr lang="en-US" sz="900" dirty="0"/>
          </a:p>
          <a:p>
            <a:r>
              <a:rPr lang="en-US" sz="2000" dirty="0"/>
              <a:t>Incoming interrupts are </a:t>
            </a:r>
            <a:r>
              <a:rPr lang="en-US" sz="2000" i="1" dirty="0"/>
              <a:t>disabled</a:t>
            </a:r>
            <a:r>
              <a:rPr lang="en-US" sz="2000" dirty="0"/>
              <a:t> while another interrupt is being processed to prevent a </a:t>
            </a:r>
            <a:r>
              <a:rPr lang="en-US" sz="2000" i="1" dirty="0"/>
              <a:t>lost interrupt</a:t>
            </a:r>
          </a:p>
          <a:p>
            <a:endParaRPr lang="en-US" sz="900" i="1" dirty="0"/>
          </a:p>
          <a:p>
            <a:r>
              <a:rPr lang="en-US" sz="2000" dirty="0"/>
              <a:t>A </a:t>
            </a:r>
            <a:r>
              <a:rPr lang="en-US" sz="2000" i="1" dirty="0"/>
              <a:t>trap</a:t>
            </a:r>
            <a:r>
              <a:rPr lang="en-US" sz="2000" dirty="0"/>
              <a:t> is a software-generated interrupt caused either by an error or a user request</a:t>
            </a:r>
          </a:p>
          <a:p>
            <a:endParaRPr lang="en-US" sz="900" dirty="0"/>
          </a:p>
          <a:p>
            <a:r>
              <a:rPr lang="en-US" sz="2000" dirty="0"/>
              <a:t>An operating system is </a:t>
            </a:r>
            <a:r>
              <a:rPr lang="en-US" sz="2000" b="1" dirty="0">
                <a:solidFill>
                  <a:srgbClr val="3366FF"/>
                </a:solidFill>
              </a:rPr>
              <a:t>interrupt driven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063625" y="0"/>
            <a:ext cx="7772400" cy="844550"/>
          </a:xfrm>
        </p:spPr>
        <p:txBody>
          <a:bodyPr/>
          <a:lstStyle/>
          <a:p>
            <a:pPr eaLnBrk="1" hangingPunct="1"/>
            <a:r>
              <a:rPr lang="en-US"/>
              <a:t>Interrupt Handling</a:t>
            </a:r>
          </a:p>
        </p:txBody>
      </p:sp>
      <p:sp>
        <p:nvSpPr>
          <p:cNvPr id="16387" name="Rectangle 3"/>
          <p:cNvSpPr>
            <a:spLocks noGrp="1" noChangeArrowheads="1"/>
          </p:cNvSpPr>
          <p:nvPr>
            <p:ph type="body" idx="4294967295"/>
          </p:nvPr>
        </p:nvSpPr>
        <p:spPr>
          <a:xfrm>
            <a:off x="806450" y="1233488"/>
            <a:ext cx="7685088" cy="4530725"/>
          </a:xfrm>
        </p:spPr>
        <p:txBody>
          <a:bodyPr/>
          <a:lstStyle/>
          <a:p>
            <a:r>
              <a:rPr lang="en-US" sz="2400" dirty="0"/>
              <a:t>The operating system preserves the state of the CPU by storing registers and the program counter</a:t>
            </a:r>
          </a:p>
          <a:p>
            <a:endParaRPr lang="en-US" sz="2400" dirty="0"/>
          </a:p>
          <a:p>
            <a:r>
              <a:rPr lang="en-US" sz="2400" dirty="0"/>
              <a:t>Determines which type of interrupt has occurred:</a:t>
            </a:r>
          </a:p>
          <a:p>
            <a:pPr lvl="1"/>
            <a:r>
              <a:rPr lang="en-US" sz="2400" b="1" dirty="0">
                <a:solidFill>
                  <a:srgbClr val="3366FF"/>
                </a:solidFill>
              </a:rPr>
              <a:t>polling</a:t>
            </a:r>
          </a:p>
          <a:p>
            <a:pPr lvl="1"/>
            <a:r>
              <a:rPr lang="en-US" sz="2400" b="1" dirty="0">
                <a:solidFill>
                  <a:srgbClr val="3366FF"/>
                </a:solidFill>
              </a:rPr>
              <a:t>vectored</a:t>
            </a:r>
            <a:r>
              <a:rPr lang="en-US" sz="2400" dirty="0"/>
              <a:t> interrupt system</a:t>
            </a:r>
          </a:p>
          <a:p>
            <a:pPr lvl="1"/>
            <a:endParaRPr lang="en-US" sz="2400" dirty="0"/>
          </a:p>
          <a:p>
            <a:r>
              <a:rPr lang="en-US" sz="2400" dirty="0"/>
              <a:t>Separate segments of code determine what action should be taken for each type of interrupt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p:txBody>
          <a:bodyPr/>
          <a:lstStyle/>
          <a:p>
            <a:pPr eaLnBrk="1" hangingPunct="1"/>
            <a:r>
              <a:rPr lang="en-US"/>
              <a:t>Chapter 1: Introduction</a:t>
            </a:r>
          </a:p>
        </p:txBody>
      </p:sp>
      <p:sp>
        <p:nvSpPr>
          <p:cNvPr id="4099" name="Rectangle 3"/>
          <p:cNvSpPr>
            <a:spLocks noGrp="1" noChangeArrowheads="1"/>
          </p:cNvSpPr>
          <p:nvPr>
            <p:ph type="body" idx="4294967295"/>
          </p:nvPr>
        </p:nvSpPr>
        <p:spPr/>
        <p:txBody>
          <a:bodyPr/>
          <a:lstStyle/>
          <a:p>
            <a:r>
              <a:rPr lang="en-US" dirty="0"/>
              <a:t>What Operating Systems Do</a:t>
            </a:r>
          </a:p>
          <a:p>
            <a:r>
              <a:rPr lang="en-US" dirty="0"/>
              <a:t>Computer-System Organization</a:t>
            </a:r>
          </a:p>
          <a:p>
            <a:r>
              <a:rPr lang="en-US" dirty="0"/>
              <a:t>Computer-System Architecture</a:t>
            </a:r>
          </a:p>
          <a:p>
            <a:r>
              <a:rPr lang="en-US" dirty="0"/>
              <a:t>Operating-System Structure</a:t>
            </a:r>
          </a:p>
          <a:p>
            <a:r>
              <a:rPr lang="en-US" dirty="0"/>
              <a:t>Operating-System Operations</a:t>
            </a:r>
          </a:p>
          <a:p>
            <a:r>
              <a:rPr lang="en-US" dirty="0"/>
              <a:t>Process Management</a:t>
            </a:r>
          </a:p>
          <a:p>
            <a:r>
              <a:rPr lang="en-US" dirty="0"/>
              <a:t>Memory Management</a:t>
            </a:r>
          </a:p>
          <a:p>
            <a:r>
              <a:rPr lang="en-US" dirty="0"/>
              <a:t>Storage Management</a:t>
            </a:r>
          </a:p>
          <a:p>
            <a:r>
              <a:rPr lang="en-US" dirty="0"/>
              <a:t>Protection and Security</a:t>
            </a:r>
          </a:p>
          <a:p>
            <a:r>
              <a:rPr lang="en-US" dirty="0"/>
              <a:t>Distributed Systems</a:t>
            </a:r>
          </a:p>
          <a:p>
            <a:r>
              <a:rPr lang="en-US" dirty="0"/>
              <a:t>Special-Purpose Systems</a:t>
            </a:r>
          </a:p>
          <a:p>
            <a:r>
              <a:rPr lang="en-US" dirty="0"/>
              <a:t>Computing Environments</a:t>
            </a:r>
          </a:p>
          <a:p>
            <a:r>
              <a:rPr lang="en-US" dirty="0"/>
              <a:t>Open-Source Operating Systems</a:t>
            </a:r>
          </a:p>
          <a:p>
            <a:pPr>
              <a:buFont typeface="Monotype Sorts" charset="2"/>
              <a:buNone/>
            </a:pPr>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pPr eaLnBrk="1" hangingPunct="1"/>
            <a:r>
              <a:rPr lang="en-US"/>
              <a:t>Interrupt Timeline</a:t>
            </a:r>
          </a:p>
        </p:txBody>
      </p:sp>
      <p:pic>
        <p:nvPicPr>
          <p:cNvPr id="17411" name="Picture 4"/>
          <p:cNvPicPr>
            <a:picLocks noChangeAspect="1" noChangeArrowheads="1"/>
          </p:cNvPicPr>
          <p:nvPr/>
        </p:nvPicPr>
        <p:blipFill>
          <a:blip r:embed="rId3"/>
          <a:srcRect/>
          <a:stretch>
            <a:fillRect/>
          </a:stretch>
        </p:blipFill>
        <p:spPr bwMode="auto">
          <a:xfrm>
            <a:off x="1063625" y="1717675"/>
            <a:ext cx="7138988" cy="348773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pPr eaLnBrk="1" hangingPunct="1"/>
            <a:r>
              <a:rPr lang="en-US"/>
              <a:t>I/O Structure</a:t>
            </a:r>
          </a:p>
        </p:txBody>
      </p:sp>
      <p:sp>
        <p:nvSpPr>
          <p:cNvPr id="18435" name="Rectangle 3"/>
          <p:cNvSpPr>
            <a:spLocks noGrp="1" noChangeArrowheads="1"/>
          </p:cNvSpPr>
          <p:nvPr>
            <p:ph type="body" idx="4294967295"/>
          </p:nvPr>
        </p:nvSpPr>
        <p:spPr>
          <a:xfrm>
            <a:off x="1020763" y="1244600"/>
            <a:ext cx="7496175" cy="4114800"/>
          </a:xfrm>
        </p:spPr>
        <p:txBody>
          <a:bodyPr/>
          <a:lstStyle/>
          <a:p>
            <a:pPr>
              <a:lnSpc>
                <a:spcPct val="90000"/>
              </a:lnSpc>
            </a:pPr>
            <a:r>
              <a:rPr lang="en-US"/>
              <a:t>After I/O starts, control returns to user program only upon I/O completion</a:t>
            </a:r>
          </a:p>
          <a:p>
            <a:pPr lvl="1">
              <a:lnSpc>
                <a:spcPct val="90000"/>
              </a:lnSpc>
            </a:pPr>
            <a:r>
              <a:rPr lang="en-US"/>
              <a:t>Wait instruction idles the CPU until the next interrupt</a:t>
            </a:r>
          </a:p>
          <a:p>
            <a:pPr lvl="1">
              <a:lnSpc>
                <a:spcPct val="90000"/>
              </a:lnSpc>
            </a:pPr>
            <a:r>
              <a:rPr lang="en-US"/>
              <a:t>Wait loop (contention for memory access)</a:t>
            </a:r>
          </a:p>
          <a:p>
            <a:pPr lvl="1">
              <a:lnSpc>
                <a:spcPct val="90000"/>
              </a:lnSpc>
            </a:pPr>
            <a:r>
              <a:rPr lang="en-US"/>
              <a:t>At most one I/O request is outstanding at a time, no simultaneous I/O processing</a:t>
            </a:r>
          </a:p>
          <a:p>
            <a:pPr lvl="1">
              <a:lnSpc>
                <a:spcPct val="90000"/>
              </a:lnSpc>
            </a:pPr>
            <a:endParaRPr lang="en-US"/>
          </a:p>
          <a:p>
            <a:pPr>
              <a:lnSpc>
                <a:spcPct val="90000"/>
              </a:lnSpc>
            </a:pPr>
            <a:r>
              <a:rPr lang="en-US"/>
              <a:t>After I/O starts, control returns to user program without waiting for I/O completion</a:t>
            </a:r>
          </a:p>
          <a:p>
            <a:pPr lvl="1">
              <a:lnSpc>
                <a:spcPct val="90000"/>
              </a:lnSpc>
            </a:pPr>
            <a:r>
              <a:rPr lang="en-US" b="1">
                <a:solidFill>
                  <a:srgbClr val="3366FF"/>
                </a:solidFill>
              </a:rPr>
              <a:t>System call </a:t>
            </a:r>
            <a:r>
              <a:rPr lang="en-US"/>
              <a:t>– request to the operating system to allow user to wait for I/O completion</a:t>
            </a:r>
          </a:p>
          <a:p>
            <a:pPr lvl="1">
              <a:lnSpc>
                <a:spcPct val="90000"/>
              </a:lnSpc>
            </a:pPr>
            <a:r>
              <a:rPr lang="en-US" b="1">
                <a:solidFill>
                  <a:srgbClr val="3366FF"/>
                </a:solidFill>
              </a:rPr>
              <a:t>Device-status table </a:t>
            </a:r>
            <a:r>
              <a:rPr lang="en-US"/>
              <a:t>contains entry for each I/O device indicating its type, address, and state</a:t>
            </a:r>
          </a:p>
          <a:p>
            <a:pPr lvl="1">
              <a:lnSpc>
                <a:spcPct val="90000"/>
              </a:lnSpc>
            </a:pPr>
            <a:r>
              <a:rPr lang="en-US"/>
              <a:t>Operating system indexes into I/O device table to determine device status and to modify table entry to include interrupt</a:t>
            </a:r>
          </a:p>
          <a:p>
            <a:pPr lvl="1">
              <a:lnSpc>
                <a:spcPct val="90000"/>
              </a:lnSpc>
            </a:pP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A6C806-E903-BB93-48E9-2D2002E2C5E4}"/>
              </a:ext>
            </a:extLst>
          </p:cNvPr>
          <p:cNvSpPr txBox="1"/>
          <p:nvPr/>
        </p:nvSpPr>
        <p:spPr>
          <a:xfrm>
            <a:off x="1366981" y="86665"/>
            <a:ext cx="7056581" cy="6771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800" b="1" i="0" u="none" strike="noStrike" cap="none" normalizeH="0" baseline="0" dirty="0">
                <a:ln>
                  <a:noFill/>
                </a:ln>
                <a:solidFill>
                  <a:schemeClr val="tx1"/>
                </a:solidFill>
                <a:effectLst/>
                <a:latin typeface="Arial" panose="020B0604020202020204" pitchFamily="34" charset="0"/>
              </a:rPr>
              <a:t>Kernal</a:t>
            </a:r>
            <a:endParaRPr kumimoji="0" lang="zh-CN" altLang="zh-CN" sz="3800" b="1" i="0" u="none" strike="noStrike" cap="none" normalizeH="0" baseline="0" dirty="0">
              <a:ln>
                <a:noFill/>
              </a:ln>
              <a:solidFill>
                <a:schemeClr val="tx1"/>
              </a:solidFill>
              <a:effectLst/>
              <a:latin typeface="Arial" panose="020B0604020202020204" pitchFamily="34" charset="0"/>
            </a:endParaRPr>
          </a:p>
        </p:txBody>
      </p:sp>
      <p:pic>
        <p:nvPicPr>
          <p:cNvPr id="6" name="Content Placeholder 3" descr="5.png">
            <a:extLst>
              <a:ext uri="{FF2B5EF4-FFF2-40B4-BE49-F238E27FC236}">
                <a16:creationId xmlns:a16="http://schemas.microsoft.com/office/drawing/2014/main" id="{95B88FDE-398E-F5D1-568F-77251B9B153E}"/>
              </a:ext>
            </a:extLst>
          </p:cNvPr>
          <p:cNvPicPr>
            <a:picLocks noChangeAspect="1"/>
          </p:cNvPicPr>
          <p:nvPr/>
        </p:nvPicPr>
        <p:blipFill>
          <a:blip r:embed="rId2"/>
          <a:srcRect t="14406" b="15908"/>
          <a:stretch/>
        </p:blipFill>
        <p:spPr>
          <a:xfrm>
            <a:off x="369454" y="901281"/>
            <a:ext cx="8654473" cy="4779084"/>
          </a:xfrm>
          <a:prstGeom prst="rect">
            <a:avLst/>
          </a:prstGeom>
        </p:spPr>
      </p:pic>
    </p:spTree>
    <p:extLst>
      <p:ext uri="{BB962C8B-B14F-4D97-AF65-F5344CB8AC3E}">
        <p14:creationId xmlns:p14="http://schemas.microsoft.com/office/powerpoint/2010/main" val="804670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04DD6ED-CBC2-F507-A96C-A70110601F15}"/>
              </a:ext>
            </a:extLst>
          </p:cNvPr>
          <p:cNvGraphicFramePr>
            <a:graphicFrameLocks noGrp="1"/>
          </p:cNvGraphicFramePr>
          <p:nvPr/>
        </p:nvGraphicFramePr>
        <p:xfrm>
          <a:off x="529359" y="1007341"/>
          <a:ext cx="8229600" cy="5425440"/>
        </p:xfrm>
        <a:graphic>
          <a:graphicData uri="http://schemas.openxmlformats.org/drawingml/2006/table">
            <a:tbl>
              <a:tblPr/>
              <a:tblGrid>
                <a:gridCol w="2743200">
                  <a:extLst>
                    <a:ext uri="{9D8B030D-6E8A-4147-A177-3AD203B41FA5}">
                      <a16:colId xmlns:a16="http://schemas.microsoft.com/office/drawing/2014/main" val="1263465253"/>
                    </a:ext>
                  </a:extLst>
                </a:gridCol>
                <a:gridCol w="2743200">
                  <a:extLst>
                    <a:ext uri="{9D8B030D-6E8A-4147-A177-3AD203B41FA5}">
                      <a16:colId xmlns:a16="http://schemas.microsoft.com/office/drawing/2014/main" val="3239860983"/>
                    </a:ext>
                  </a:extLst>
                </a:gridCol>
                <a:gridCol w="2743200">
                  <a:extLst>
                    <a:ext uri="{9D8B030D-6E8A-4147-A177-3AD203B41FA5}">
                      <a16:colId xmlns:a16="http://schemas.microsoft.com/office/drawing/2014/main" val="4258968114"/>
                    </a:ext>
                  </a:extLst>
                </a:gridCol>
              </a:tblGrid>
              <a:tr h="0">
                <a:tc>
                  <a:txBody>
                    <a:bodyPr/>
                    <a:lstStyle/>
                    <a:p>
                      <a:r>
                        <a:rPr lang="en-US" sz="2000" b="1"/>
                        <a:t>Feature</a:t>
                      </a:r>
                    </a:p>
                  </a:txBody>
                  <a:tcPr anchor="ctr">
                    <a:lnL>
                      <a:noFill/>
                    </a:lnL>
                    <a:lnR>
                      <a:noFill/>
                    </a:lnR>
                    <a:lnT>
                      <a:noFill/>
                    </a:lnT>
                    <a:lnB>
                      <a:noFill/>
                    </a:lnB>
                    <a:noFill/>
                  </a:tcPr>
                </a:tc>
                <a:tc>
                  <a:txBody>
                    <a:bodyPr/>
                    <a:lstStyle/>
                    <a:p>
                      <a:r>
                        <a:rPr lang="en-US" sz="2000" b="1"/>
                        <a:t>Kernel</a:t>
                      </a:r>
                    </a:p>
                  </a:txBody>
                  <a:tcPr anchor="ctr">
                    <a:lnL>
                      <a:noFill/>
                    </a:lnL>
                    <a:lnR>
                      <a:noFill/>
                    </a:lnR>
                    <a:lnT>
                      <a:noFill/>
                    </a:lnT>
                    <a:lnB>
                      <a:noFill/>
                    </a:lnB>
                    <a:noFill/>
                  </a:tcPr>
                </a:tc>
                <a:tc>
                  <a:txBody>
                    <a:bodyPr/>
                    <a:lstStyle/>
                    <a:p>
                      <a:r>
                        <a:rPr lang="en-US" sz="2000" b="1"/>
                        <a:t>Operating System (OS)</a:t>
                      </a:r>
                    </a:p>
                  </a:txBody>
                  <a:tcPr anchor="ctr">
                    <a:lnL>
                      <a:noFill/>
                    </a:lnL>
                    <a:lnR>
                      <a:noFill/>
                    </a:lnR>
                    <a:lnT>
                      <a:noFill/>
                    </a:lnT>
                    <a:lnB>
                      <a:noFill/>
                    </a:lnB>
                    <a:noFill/>
                  </a:tcPr>
                </a:tc>
                <a:extLst>
                  <a:ext uri="{0D108BD9-81ED-4DB2-BD59-A6C34878D82A}">
                    <a16:rowId xmlns:a16="http://schemas.microsoft.com/office/drawing/2014/main" val="2801277624"/>
                  </a:ext>
                </a:extLst>
              </a:tr>
              <a:tr h="0">
                <a:tc>
                  <a:txBody>
                    <a:bodyPr/>
                    <a:lstStyle/>
                    <a:p>
                      <a:r>
                        <a:rPr lang="en-US" sz="2000" b="1" dirty="0"/>
                        <a:t>Definition</a:t>
                      </a:r>
                    </a:p>
                  </a:txBody>
                  <a:tcPr anchor="ctr">
                    <a:lnL>
                      <a:noFill/>
                    </a:lnL>
                    <a:lnR>
                      <a:noFill/>
                    </a:lnR>
                    <a:lnT>
                      <a:noFill/>
                    </a:lnT>
                    <a:lnB>
                      <a:noFill/>
                    </a:lnB>
                    <a:noFill/>
                  </a:tcPr>
                </a:tc>
                <a:tc>
                  <a:txBody>
                    <a:bodyPr/>
                    <a:lstStyle/>
                    <a:p>
                      <a:r>
                        <a:rPr lang="en-US" sz="2000" b="1" dirty="0"/>
                        <a:t>Core component managing hardware resources</a:t>
                      </a:r>
                    </a:p>
                  </a:txBody>
                  <a:tcPr anchor="ctr">
                    <a:lnL>
                      <a:noFill/>
                    </a:lnL>
                    <a:lnR>
                      <a:noFill/>
                    </a:lnR>
                    <a:lnT>
                      <a:noFill/>
                    </a:lnT>
                    <a:lnB>
                      <a:noFill/>
                    </a:lnB>
                    <a:noFill/>
                  </a:tcPr>
                </a:tc>
                <a:tc>
                  <a:txBody>
                    <a:bodyPr/>
                    <a:lstStyle/>
                    <a:p>
                      <a:r>
                        <a:rPr lang="en-US" sz="2000" b="1"/>
                        <a:t>Software suite that manages hardware and software</a:t>
                      </a:r>
                    </a:p>
                  </a:txBody>
                  <a:tcPr anchor="ctr">
                    <a:lnL>
                      <a:noFill/>
                    </a:lnL>
                    <a:lnR>
                      <a:noFill/>
                    </a:lnR>
                    <a:lnT>
                      <a:noFill/>
                    </a:lnT>
                    <a:lnB>
                      <a:noFill/>
                    </a:lnB>
                    <a:noFill/>
                  </a:tcPr>
                </a:tc>
                <a:extLst>
                  <a:ext uri="{0D108BD9-81ED-4DB2-BD59-A6C34878D82A}">
                    <a16:rowId xmlns:a16="http://schemas.microsoft.com/office/drawing/2014/main" val="352043737"/>
                  </a:ext>
                </a:extLst>
              </a:tr>
              <a:tr h="0">
                <a:tc>
                  <a:txBody>
                    <a:bodyPr/>
                    <a:lstStyle/>
                    <a:p>
                      <a:r>
                        <a:rPr lang="en-US" sz="2000" b="1" dirty="0"/>
                        <a:t>Functionality</a:t>
                      </a:r>
                    </a:p>
                  </a:txBody>
                  <a:tcPr anchor="ctr">
                    <a:lnL>
                      <a:noFill/>
                    </a:lnL>
                    <a:lnR>
                      <a:noFill/>
                    </a:lnR>
                    <a:lnT>
                      <a:noFill/>
                    </a:lnT>
                    <a:lnB>
                      <a:noFill/>
                    </a:lnB>
                    <a:noFill/>
                  </a:tcPr>
                </a:tc>
                <a:tc>
                  <a:txBody>
                    <a:bodyPr/>
                    <a:lstStyle/>
                    <a:p>
                      <a:r>
                        <a:rPr lang="fr-FR" sz="2000" b="1"/>
                        <a:t>Resource management, process management, etc.</a:t>
                      </a:r>
                    </a:p>
                  </a:txBody>
                  <a:tcPr anchor="ctr">
                    <a:lnL>
                      <a:noFill/>
                    </a:lnL>
                    <a:lnR>
                      <a:noFill/>
                    </a:lnR>
                    <a:lnT>
                      <a:noFill/>
                    </a:lnT>
                    <a:lnB>
                      <a:noFill/>
                    </a:lnB>
                    <a:noFill/>
                  </a:tcPr>
                </a:tc>
                <a:tc>
                  <a:txBody>
                    <a:bodyPr/>
                    <a:lstStyle/>
                    <a:p>
                      <a:r>
                        <a:rPr lang="fr-FR" sz="2000" b="1"/>
                        <a:t>User interface, application management, file management, etc.</a:t>
                      </a:r>
                    </a:p>
                  </a:txBody>
                  <a:tcPr anchor="ctr">
                    <a:lnL>
                      <a:noFill/>
                    </a:lnL>
                    <a:lnR>
                      <a:noFill/>
                    </a:lnR>
                    <a:lnT>
                      <a:noFill/>
                    </a:lnT>
                    <a:lnB>
                      <a:noFill/>
                    </a:lnB>
                    <a:noFill/>
                  </a:tcPr>
                </a:tc>
                <a:extLst>
                  <a:ext uri="{0D108BD9-81ED-4DB2-BD59-A6C34878D82A}">
                    <a16:rowId xmlns:a16="http://schemas.microsoft.com/office/drawing/2014/main" val="564033304"/>
                  </a:ext>
                </a:extLst>
              </a:tr>
              <a:tr h="0">
                <a:tc>
                  <a:txBody>
                    <a:bodyPr/>
                    <a:lstStyle/>
                    <a:p>
                      <a:r>
                        <a:rPr lang="en-US" sz="2000" b="1"/>
                        <a:t>Types</a:t>
                      </a:r>
                    </a:p>
                  </a:txBody>
                  <a:tcPr anchor="ctr">
                    <a:lnL>
                      <a:noFill/>
                    </a:lnL>
                    <a:lnR>
                      <a:noFill/>
                    </a:lnR>
                    <a:lnT>
                      <a:noFill/>
                    </a:lnT>
                    <a:lnB>
                      <a:noFill/>
                    </a:lnB>
                    <a:noFill/>
                  </a:tcPr>
                </a:tc>
                <a:tc>
                  <a:txBody>
                    <a:bodyPr/>
                    <a:lstStyle/>
                    <a:p>
                      <a:r>
                        <a:rPr lang="en-US" sz="2000" b="1"/>
                        <a:t>Monolithic, Microkernel, Hybrid</a:t>
                      </a:r>
                    </a:p>
                  </a:txBody>
                  <a:tcPr anchor="ctr">
                    <a:lnL>
                      <a:noFill/>
                    </a:lnL>
                    <a:lnR>
                      <a:noFill/>
                    </a:lnR>
                    <a:lnT>
                      <a:noFill/>
                    </a:lnT>
                    <a:lnB>
                      <a:noFill/>
                    </a:lnB>
                    <a:noFill/>
                  </a:tcPr>
                </a:tc>
                <a:tc>
                  <a:txBody>
                    <a:bodyPr/>
                    <a:lstStyle/>
                    <a:p>
                      <a:r>
                        <a:rPr lang="en-US" sz="2000" b="1"/>
                        <a:t>Various (Windows, Linux, macOS, etc.)</a:t>
                      </a:r>
                    </a:p>
                  </a:txBody>
                  <a:tcPr anchor="ctr">
                    <a:lnL>
                      <a:noFill/>
                    </a:lnL>
                    <a:lnR>
                      <a:noFill/>
                    </a:lnR>
                    <a:lnT>
                      <a:noFill/>
                    </a:lnT>
                    <a:lnB>
                      <a:noFill/>
                    </a:lnB>
                    <a:noFill/>
                  </a:tcPr>
                </a:tc>
                <a:extLst>
                  <a:ext uri="{0D108BD9-81ED-4DB2-BD59-A6C34878D82A}">
                    <a16:rowId xmlns:a16="http://schemas.microsoft.com/office/drawing/2014/main" val="778980235"/>
                  </a:ext>
                </a:extLst>
              </a:tr>
              <a:tr h="0">
                <a:tc>
                  <a:txBody>
                    <a:bodyPr/>
                    <a:lstStyle/>
                    <a:p>
                      <a:r>
                        <a:rPr lang="en-US" sz="2000" b="1"/>
                        <a:t>Location</a:t>
                      </a:r>
                    </a:p>
                  </a:txBody>
                  <a:tcPr anchor="ctr">
                    <a:lnL>
                      <a:noFill/>
                    </a:lnL>
                    <a:lnR>
                      <a:noFill/>
                    </a:lnR>
                    <a:lnT>
                      <a:noFill/>
                    </a:lnT>
                    <a:lnB>
                      <a:noFill/>
                    </a:lnB>
                    <a:noFill/>
                  </a:tcPr>
                </a:tc>
                <a:tc>
                  <a:txBody>
                    <a:bodyPr/>
                    <a:lstStyle/>
                    <a:p>
                      <a:r>
                        <a:rPr lang="en-US" sz="2000" b="1"/>
                        <a:t>Runs in privileged mode</a:t>
                      </a:r>
                    </a:p>
                  </a:txBody>
                  <a:tcPr anchor="ctr">
                    <a:lnL>
                      <a:noFill/>
                    </a:lnL>
                    <a:lnR>
                      <a:noFill/>
                    </a:lnR>
                    <a:lnT>
                      <a:noFill/>
                    </a:lnT>
                    <a:lnB>
                      <a:noFill/>
                    </a:lnB>
                    <a:noFill/>
                  </a:tcPr>
                </a:tc>
                <a:tc>
                  <a:txBody>
                    <a:bodyPr/>
                    <a:lstStyle/>
                    <a:p>
                      <a:r>
                        <a:rPr lang="en-US" sz="2000" b="1"/>
                        <a:t>Runs in user mode and includes the kernel</a:t>
                      </a:r>
                    </a:p>
                  </a:txBody>
                  <a:tcPr anchor="ctr">
                    <a:lnL>
                      <a:noFill/>
                    </a:lnL>
                    <a:lnR>
                      <a:noFill/>
                    </a:lnR>
                    <a:lnT>
                      <a:noFill/>
                    </a:lnT>
                    <a:lnB>
                      <a:noFill/>
                    </a:lnB>
                    <a:noFill/>
                  </a:tcPr>
                </a:tc>
                <a:extLst>
                  <a:ext uri="{0D108BD9-81ED-4DB2-BD59-A6C34878D82A}">
                    <a16:rowId xmlns:a16="http://schemas.microsoft.com/office/drawing/2014/main" val="769410713"/>
                  </a:ext>
                </a:extLst>
              </a:tr>
              <a:tr h="0">
                <a:tc>
                  <a:txBody>
                    <a:bodyPr/>
                    <a:lstStyle/>
                    <a:p>
                      <a:r>
                        <a:rPr lang="en-US" sz="2000" b="1"/>
                        <a:t>Examples</a:t>
                      </a:r>
                    </a:p>
                  </a:txBody>
                  <a:tcPr anchor="ctr">
                    <a:lnL>
                      <a:noFill/>
                    </a:lnL>
                    <a:lnR>
                      <a:noFill/>
                    </a:lnR>
                    <a:lnT>
                      <a:noFill/>
                    </a:lnT>
                    <a:lnB>
                      <a:noFill/>
                    </a:lnB>
                    <a:noFill/>
                  </a:tcPr>
                </a:tc>
                <a:tc>
                  <a:txBody>
                    <a:bodyPr/>
                    <a:lstStyle/>
                    <a:p>
                      <a:r>
                        <a:rPr lang="en-US" sz="2000" b="1"/>
                        <a:t>Linux kernel, Windows NT kernel</a:t>
                      </a:r>
                    </a:p>
                  </a:txBody>
                  <a:tcPr anchor="ctr">
                    <a:lnL>
                      <a:noFill/>
                    </a:lnL>
                    <a:lnR>
                      <a:noFill/>
                    </a:lnR>
                    <a:lnT>
                      <a:noFill/>
                    </a:lnT>
                    <a:lnB>
                      <a:noFill/>
                    </a:lnB>
                    <a:noFill/>
                  </a:tcPr>
                </a:tc>
                <a:tc>
                  <a:txBody>
                    <a:bodyPr/>
                    <a:lstStyle/>
                    <a:p>
                      <a:r>
                        <a:rPr lang="en-US" sz="2000" b="1" dirty="0"/>
                        <a:t>Windows, Linux distributions, macOS</a:t>
                      </a:r>
                    </a:p>
                  </a:txBody>
                  <a:tcPr anchor="ctr">
                    <a:lnL>
                      <a:noFill/>
                    </a:lnL>
                    <a:lnR>
                      <a:noFill/>
                    </a:lnR>
                    <a:lnT>
                      <a:noFill/>
                    </a:lnT>
                    <a:lnB>
                      <a:noFill/>
                    </a:lnB>
                    <a:noFill/>
                  </a:tcPr>
                </a:tc>
                <a:extLst>
                  <a:ext uri="{0D108BD9-81ED-4DB2-BD59-A6C34878D82A}">
                    <a16:rowId xmlns:a16="http://schemas.microsoft.com/office/drawing/2014/main" val="3545472929"/>
                  </a:ext>
                </a:extLst>
              </a:tr>
            </a:tbl>
          </a:graphicData>
        </a:graphic>
      </p:graphicFrame>
      <p:sp>
        <p:nvSpPr>
          <p:cNvPr id="5" name="TextBox 4">
            <a:extLst>
              <a:ext uri="{FF2B5EF4-FFF2-40B4-BE49-F238E27FC236}">
                <a16:creationId xmlns:a16="http://schemas.microsoft.com/office/drawing/2014/main" id="{CCA6C806-E903-BB93-48E9-2D2002E2C5E4}"/>
              </a:ext>
            </a:extLst>
          </p:cNvPr>
          <p:cNvSpPr txBox="1"/>
          <p:nvPr/>
        </p:nvSpPr>
        <p:spPr>
          <a:xfrm>
            <a:off x="1366981" y="86665"/>
            <a:ext cx="7056581" cy="6771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800" b="1" i="0" u="none" strike="noStrike" cap="none" normalizeH="0" baseline="0" dirty="0">
                <a:ln>
                  <a:noFill/>
                </a:ln>
                <a:solidFill>
                  <a:schemeClr val="tx1"/>
                </a:solidFill>
                <a:effectLst/>
                <a:latin typeface="Arial" panose="020B0604020202020204" pitchFamily="34" charset="0"/>
              </a:rPr>
              <a:t>Summary of Differences</a:t>
            </a:r>
          </a:p>
        </p:txBody>
      </p:sp>
    </p:spTree>
    <p:extLst>
      <p:ext uri="{BB962C8B-B14F-4D97-AF65-F5344CB8AC3E}">
        <p14:creationId xmlns:p14="http://schemas.microsoft.com/office/powerpoint/2010/main" val="3941973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020763" y="277813"/>
            <a:ext cx="7666037" cy="576262"/>
          </a:xfrm>
        </p:spPr>
        <p:txBody>
          <a:bodyPr/>
          <a:lstStyle/>
          <a:p>
            <a:pPr eaLnBrk="1" hangingPunct="1"/>
            <a:r>
              <a:rPr lang="en-US"/>
              <a:t>Direct Memory Access Structure</a:t>
            </a:r>
          </a:p>
        </p:txBody>
      </p:sp>
      <p:sp>
        <p:nvSpPr>
          <p:cNvPr id="19459" name="Rectangle 3"/>
          <p:cNvSpPr>
            <a:spLocks noGrp="1" noChangeArrowheads="1"/>
          </p:cNvSpPr>
          <p:nvPr>
            <p:ph type="body" idx="4294967295"/>
          </p:nvPr>
        </p:nvSpPr>
        <p:spPr>
          <a:xfrm>
            <a:off x="806450" y="1233488"/>
            <a:ext cx="7704138" cy="4530725"/>
          </a:xfrm>
        </p:spPr>
        <p:txBody>
          <a:bodyPr/>
          <a:lstStyle/>
          <a:p>
            <a:r>
              <a:rPr lang="en-US" sz="2400" b="1" dirty="0"/>
              <a:t>Used for high-speed I/O devices able to transmit information at close to memory speeds</a:t>
            </a:r>
          </a:p>
          <a:p>
            <a:endParaRPr lang="en-US" sz="2400" b="1" dirty="0"/>
          </a:p>
          <a:p>
            <a:r>
              <a:rPr lang="en-US" sz="2400" b="1" dirty="0"/>
              <a:t>Device controller transfers blocks of data from buffer storage directly to main memory without CPU intervention</a:t>
            </a:r>
          </a:p>
          <a:p>
            <a:endParaRPr lang="en-US" sz="2400" b="1" dirty="0"/>
          </a:p>
          <a:p>
            <a:r>
              <a:rPr lang="en-US" sz="2400" b="1" dirty="0"/>
              <a:t>Only one interrupt is generated per block, rather than the one interrupt per byte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pPr eaLnBrk="1" hangingPunct="1"/>
            <a:r>
              <a:rPr lang="en-US"/>
              <a:t>Storage Structure</a:t>
            </a:r>
          </a:p>
        </p:txBody>
      </p:sp>
      <p:sp>
        <p:nvSpPr>
          <p:cNvPr id="20483" name="Rectangle 3"/>
          <p:cNvSpPr>
            <a:spLocks noGrp="1" noChangeArrowheads="1"/>
          </p:cNvSpPr>
          <p:nvPr>
            <p:ph type="body" idx="4294967295"/>
          </p:nvPr>
        </p:nvSpPr>
        <p:spPr>
          <a:xfrm>
            <a:off x="806450" y="1233488"/>
            <a:ext cx="7675563" cy="4530725"/>
          </a:xfrm>
        </p:spPr>
        <p:txBody>
          <a:bodyPr/>
          <a:lstStyle/>
          <a:p>
            <a:r>
              <a:rPr lang="en-US" sz="2000" b="1" dirty="0"/>
              <a:t>Main memory – only large storage media that the CPU can access directly</a:t>
            </a:r>
          </a:p>
          <a:p>
            <a:pPr lvl="1"/>
            <a:r>
              <a:rPr lang="en-US" sz="2000" b="1" dirty="0">
                <a:solidFill>
                  <a:srgbClr val="3366FF"/>
                </a:solidFill>
              </a:rPr>
              <a:t>Random</a:t>
            </a:r>
            <a:r>
              <a:rPr lang="en-US" sz="2000" b="1" dirty="0">
                <a:solidFill>
                  <a:srgbClr val="0000FF"/>
                </a:solidFill>
              </a:rPr>
              <a:t> </a:t>
            </a:r>
            <a:r>
              <a:rPr lang="en-US" sz="2000" b="1" dirty="0">
                <a:solidFill>
                  <a:srgbClr val="3366FF"/>
                </a:solidFill>
              </a:rPr>
              <a:t>access</a:t>
            </a:r>
          </a:p>
          <a:p>
            <a:pPr lvl="1"/>
            <a:r>
              <a:rPr lang="en-US" sz="2000" b="1" dirty="0"/>
              <a:t>Typically </a:t>
            </a:r>
            <a:r>
              <a:rPr lang="en-US" sz="2000" b="1" dirty="0">
                <a:solidFill>
                  <a:srgbClr val="3366FF"/>
                </a:solidFill>
              </a:rPr>
              <a:t>volatile</a:t>
            </a:r>
          </a:p>
          <a:p>
            <a:r>
              <a:rPr lang="en-US" sz="2000" b="1" dirty="0"/>
              <a:t>Secondary storage – extension of main memory that provides large </a:t>
            </a:r>
            <a:r>
              <a:rPr lang="en-US" sz="2000" b="1" dirty="0">
                <a:solidFill>
                  <a:srgbClr val="3366FF"/>
                </a:solidFill>
              </a:rPr>
              <a:t>nonvolatile</a:t>
            </a:r>
            <a:r>
              <a:rPr lang="en-US" sz="2000" b="1" dirty="0">
                <a:solidFill>
                  <a:srgbClr val="0000FF"/>
                </a:solidFill>
              </a:rPr>
              <a:t> </a:t>
            </a:r>
            <a:r>
              <a:rPr lang="en-US" sz="2000" b="1" dirty="0"/>
              <a:t>storage capacity</a:t>
            </a:r>
          </a:p>
          <a:p>
            <a:endParaRPr lang="en-US" sz="2000" b="1" dirty="0"/>
          </a:p>
          <a:p>
            <a:r>
              <a:rPr lang="en-US" sz="2000" b="1" dirty="0"/>
              <a:t>Magnetic disks – rigid metal or glass platters covered with magnetic recording material </a:t>
            </a:r>
          </a:p>
          <a:p>
            <a:pPr lvl="1"/>
            <a:r>
              <a:rPr lang="en-US" sz="2000" b="1" dirty="0"/>
              <a:t>Disk surface is logically divided into </a:t>
            </a:r>
            <a:r>
              <a:rPr lang="en-US" sz="2000" b="1" dirty="0">
                <a:solidFill>
                  <a:srgbClr val="3366FF"/>
                </a:solidFill>
              </a:rPr>
              <a:t>tracks</a:t>
            </a:r>
            <a:r>
              <a:rPr lang="en-US" sz="2000" b="1" dirty="0"/>
              <a:t>, which are subdivided into </a:t>
            </a:r>
            <a:r>
              <a:rPr lang="en-US" sz="2000" b="1" dirty="0">
                <a:solidFill>
                  <a:srgbClr val="3366FF"/>
                </a:solidFill>
              </a:rPr>
              <a:t>sectors</a:t>
            </a:r>
          </a:p>
          <a:p>
            <a:pPr lvl="1"/>
            <a:r>
              <a:rPr lang="en-US" sz="2000" b="1" dirty="0"/>
              <a:t>The </a:t>
            </a:r>
            <a:r>
              <a:rPr lang="en-US" sz="2000" b="1" dirty="0">
                <a:solidFill>
                  <a:srgbClr val="3366FF"/>
                </a:solidFill>
              </a:rPr>
              <a:t>disk controller </a:t>
            </a:r>
            <a:r>
              <a:rPr lang="en-US" sz="2000" b="1" dirty="0"/>
              <a:t>determines the logical interaction between the device and the computer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876300" y="277813"/>
            <a:ext cx="7810500" cy="576262"/>
          </a:xfrm>
        </p:spPr>
        <p:txBody>
          <a:bodyPr/>
          <a:lstStyle/>
          <a:p>
            <a:pPr eaLnBrk="1" hangingPunct="1"/>
            <a:r>
              <a:rPr lang="en-US"/>
              <a:t>Storage Hierarchy</a:t>
            </a:r>
          </a:p>
        </p:txBody>
      </p:sp>
      <p:sp>
        <p:nvSpPr>
          <p:cNvPr id="21507" name="Rectangle 3"/>
          <p:cNvSpPr>
            <a:spLocks noGrp="1" noChangeArrowheads="1"/>
          </p:cNvSpPr>
          <p:nvPr>
            <p:ph type="body" idx="4294967295"/>
          </p:nvPr>
        </p:nvSpPr>
        <p:spPr>
          <a:xfrm>
            <a:off x="806450" y="1233488"/>
            <a:ext cx="7762875" cy="4530725"/>
          </a:xfrm>
        </p:spPr>
        <p:txBody>
          <a:bodyPr/>
          <a:lstStyle/>
          <a:p>
            <a:pPr algn="just"/>
            <a:r>
              <a:rPr lang="en-US" sz="2800" dirty="0"/>
              <a:t>Storage systems organized in hierarchy</a:t>
            </a:r>
          </a:p>
          <a:p>
            <a:pPr lvl="1" algn="just"/>
            <a:r>
              <a:rPr lang="en-US" sz="2800" dirty="0"/>
              <a:t>Speed</a:t>
            </a:r>
          </a:p>
          <a:p>
            <a:pPr lvl="1" algn="just"/>
            <a:r>
              <a:rPr lang="en-US" sz="2800" dirty="0"/>
              <a:t>Cost</a:t>
            </a:r>
          </a:p>
          <a:p>
            <a:pPr lvl="1" algn="just"/>
            <a:r>
              <a:rPr lang="en-US" sz="2800" dirty="0"/>
              <a:t>Volatility</a:t>
            </a:r>
          </a:p>
          <a:p>
            <a:pPr lvl="1" algn="just"/>
            <a:endParaRPr lang="en-US" sz="2800" dirty="0"/>
          </a:p>
          <a:p>
            <a:pPr algn="just"/>
            <a:r>
              <a:rPr lang="en-US" sz="2800" b="1" dirty="0">
                <a:solidFill>
                  <a:srgbClr val="3366FF"/>
                </a:solidFill>
              </a:rPr>
              <a:t>Caching</a:t>
            </a:r>
            <a:r>
              <a:rPr lang="en-US" sz="2800" dirty="0"/>
              <a:t> – copying information into faster storage system; main memory can be viewed as a </a:t>
            </a:r>
            <a:r>
              <a:rPr lang="en-US" sz="2800" i="1" dirty="0"/>
              <a:t>cache</a:t>
            </a:r>
            <a:r>
              <a:rPr lang="en-US" sz="2800" dirty="0"/>
              <a:t> for secondary storage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dirty="0"/>
              <a:t>Storage-Device Hierarchy</a:t>
            </a:r>
          </a:p>
        </p:txBody>
      </p:sp>
      <p:pic>
        <p:nvPicPr>
          <p:cNvPr id="3" name="Picture 2">
            <a:extLst>
              <a:ext uri="{FF2B5EF4-FFF2-40B4-BE49-F238E27FC236}">
                <a16:creationId xmlns:a16="http://schemas.microsoft.com/office/drawing/2014/main" id="{69CE2074-02B8-081A-B23E-F3D09EDF5B72}"/>
              </a:ext>
            </a:extLst>
          </p:cNvPr>
          <p:cNvPicPr>
            <a:picLocks noChangeAspect="1"/>
          </p:cNvPicPr>
          <p:nvPr/>
        </p:nvPicPr>
        <p:blipFill>
          <a:blip r:embed="rId3"/>
          <a:stretch>
            <a:fillRect/>
          </a:stretch>
        </p:blipFill>
        <p:spPr>
          <a:xfrm>
            <a:off x="637309" y="1591262"/>
            <a:ext cx="7671940" cy="49889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eaLnBrk="1" hangingPunct="1"/>
            <a:r>
              <a:rPr lang="en-US"/>
              <a:t>Caching</a:t>
            </a:r>
          </a:p>
        </p:txBody>
      </p:sp>
      <p:sp>
        <p:nvSpPr>
          <p:cNvPr id="23555" name="Rectangle 3"/>
          <p:cNvSpPr>
            <a:spLocks noGrp="1" noChangeArrowheads="1"/>
          </p:cNvSpPr>
          <p:nvPr>
            <p:ph type="body" idx="4294967295"/>
          </p:nvPr>
        </p:nvSpPr>
        <p:spPr>
          <a:xfrm>
            <a:off x="806450" y="1233488"/>
            <a:ext cx="7272338" cy="4910137"/>
          </a:xfrm>
        </p:spPr>
        <p:txBody>
          <a:bodyPr/>
          <a:lstStyle/>
          <a:p>
            <a:r>
              <a:rPr lang="en-US" sz="2000" b="1" dirty="0"/>
              <a:t>Important principle, performed at many levels in a computer (in hardware, operating system, software)</a:t>
            </a:r>
          </a:p>
          <a:p>
            <a:endParaRPr lang="en-US" sz="900" b="1" dirty="0"/>
          </a:p>
          <a:p>
            <a:r>
              <a:rPr lang="en-US" sz="2000" b="1" dirty="0"/>
              <a:t>Information in use copied from slower to faster storage temporarily</a:t>
            </a:r>
          </a:p>
          <a:p>
            <a:endParaRPr lang="en-US" sz="900" b="1" dirty="0"/>
          </a:p>
          <a:p>
            <a:r>
              <a:rPr lang="en-US" sz="2000" b="1" dirty="0"/>
              <a:t>Faster storage (cache) checked first to determine if information is there</a:t>
            </a:r>
          </a:p>
          <a:p>
            <a:pPr lvl="1"/>
            <a:r>
              <a:rPr lang="en-US" sz="2000" b="1" dirty="0"/>
              <a:t>If it is, information used directly from the cache (fast)</a:t>
            </a:r>
          </a:p>
          <a:p>
            <a:pPr lvl="1"/>
            <a:r>
              <a:rPr lang="en-US" sz="2000" b="1" dirty="0"/>
              <a:t>If not, data copied to cache and used there</a:t>
            </a:r>
          </a:p>
          <a:p>
            <a:pPr lvl="1"/>
            <a:endParaRPr lang="en-US" sz="900" b="1" dirty="0"/>
          </a:p>
          <a:p>
            <a:r>
              <a:rPr lang="en-US" sz="2000" b="1" dirty="0"/>
              <a:t>Cache smaller than storage being cached</a:t>
            </a:r>
          </a:p>
          <a:p>
            <a:pPr lvl="1"/>
            <a:r>
              <a:rPr lang="en-US" sz="2000" b="1" dirty="0"/>
              <a:t>Cache management important design problem</a:t>
            </a:r>
          </a:p>
          <a:p>
            <a:pPr lvl="1"/>
            <a:r>
              <a:rPr lang="en-US" sz="2000" b="1" dirty="0"/>
              <a:t>Cache size and replacement policy</a:t>
            </a:r>
          </a:p>
          <a:p>
            <a:pPr>
              <a:buFont typeface="Monotype Sorts" charset="2"/>
              <a:buNone/>
            </a:pPr>
            <a:endParaRPr lang="en-US" sz="20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1100138" y="277813"/>
            <a:ext cx="7586662" cy="576262"/>
          </a:xfrm>
        </p:spPr>
        <p:txBody>
          <a:bodyPr/>
          <a:lstStyle/>
          <a:p>
            <a:r>
              <a:rPr lang="en-US"/>
              <a:t>Computer-System Architecture</a:t>
            </a:r>
          </a:p>
        </p:txBody>
      </p:sp>
      <p:sp>
        <p:nvSpPr>
          <p:cNvPr id="24579" name="Content Placeholder 2"/>
          <p:cNvSpPr>
            <a:spLocks noGrp="1"/>
          </p:cNvSpPr>
          <p:nvPr>
            <p:ph idx="4294967295"/>
          </p:nvPr>
        </p:nvSpPr>
        <p:spPr/>
        <p:txBody>
          <a:bodyPr/>
          <a:lstStyle/>
          <a:p>
            <a:r>
              <a:rPr lang="en-US" dirty="0"/>
              <a:t>Most systems use a single general-purpose processor (PDAs through mainframes)</a:t>
            </a:r>
          </a:p>
          <a:p>
            <a:pPr lvl="1"/>
            <a:r>
              <a:rPr lang="en-US" dirty="0"/>
              <a:t>Most systems have special-purpose processors as well</a:t>
            </a:r>
          </a:p>
          <a:p>
            <a:pPr lvl="1"/>
            <a:endParaRPr lang="en-US" sz="800" dirty="0"/>
          </a:p>
          <a:p>
            <a:r>
              <a:rPr lang="en-US" b="1" dirty="0">
                <a:solidFill>
                  <a:srgbClr val="3366FF"/>
                </a:solidFill>
              </a:rPr>
              <a:t>Multiprocessors</a:t>
            </a:r>
            <a:r>
              <a:rPr lang="en-US" dirty="0">
                <a:solidFill>
                  <a:srgbClr val="3366FF"/>
                </a:solidFill>
              </a:rPr>
              <a:t> </a:t>
            </a:r>
            <a:r>
              <a:rPr lang="en-US" dirty="0"/>
              <a:t>systems growing in use and importance</a:t>
            </a:r>
          </a:p>
          <a:p>
            <a:pPr lvl="1"/>
            <a:r>
              <a:rPr lang="en-US" dirty="0"/>
              <a:t>Also known as </a:t>
            </a:r>
            <a:r>
              <a:rPr lang="en-US" b="1" dirty="0">
                <a:solidFill>
                  <a:srgbClr val="3366FF"/>
                </a:solidFill>
              </a:rPr>
              <a:t>parallel systems</a:t>
            </a:r>
            <a:r>
              <a:rPr lang="en-US" dirty="0"/>
              <a:t>, </a:t>
            </a:r>
            <a:r>
              <a:rPr lang="en-US" b="1" dirty="0">
                <a:solidFill>
                  <a:srgbClr val="3366FF"/>
                </a:solidFill>
              </a:rPr>
              <a:t>tightly-coupled systems</a:t>
            </a:r>
          </a:p>
          <a:p>
            <a:pPr lvl="1"/>
            <a:r>
              <a:rPr lang="en-US" dirty="0"/>
              <a:t>Advantages include:</a:t>
            </a:r>
          </a:p>
          <a:p>
            <a:pPr marL="1200150" lvl="2" indent="-342900">
              <a:buFont typeface="Arial" charset="0"/>
              <a:buAutoNum type="arabicPeriod"/>
            </a:pPr>
            <a:r>
              <a:rPr lang="en-US" b="1" dirty="0">
                <a:solidFill>
                  <a:srgbClr val="3366FF"/>
                </a:solidFill>
              </a:rPr>
              <a:t>Increased throughput</a:t>
            </a:r>
          </a:p>
          <a:p>
            <a:pPr marL="1200150" lvl="2" indent="-342900">
              <a:buFont typeface="Arial" charset="0"/>
              <a:buAutoNum type="arabicPeriod"/>
            </a:pPr>
            <a:r>
              <a:rPr lang="en-US" b="1" dirty="0">
                <a:solidFill>
                  <a:srgbClr val="3366FF"/>
                </a:solidFill>
              </a:rPr>
              <a:t>Economy of scale</a:t>
            </a:r>
          </a:p>
          <a:p>
            <a:pPr marL="1200150" lvl="2" indent="-342900">
              <a:buFont typeface="Arial" charset="0"/>
              <a:buAutoNum type="arabicPeriod"/>
            </a:pPr>
            <a:r>
              <a:rPr lang="en-US" b="1" dirty="0">
                <a:solidFill>
                  <a:srgbClr val="3366FF"/>
                </a:solidFill>
              </a:rPr>
              <a:t>Increased reliability – graceful degradation</a:t>
            </a:r>
            <a:r>
              <a:rPr lang="en-US" dirty="0">
                <a:solidFill>
                  <a:srgbClr val="3366FF"/>
                </a:solidFill>
              </a:rPr>
              <a:t> </a:t>
            </a:r>
            <a:r>
              <a:rPr lang="en-US" dirty="0">
                <a:solidFill>
                  <a:srgbClr val="000000"/>
                </a:solidFill>
              </a:rPr>
              <a:t>or </a:t>
            </a:r>
            <a:r>
              <a:rPr lang="en-US" b="1" dirty="0">
                <a:solidFill>
                  <a:srgbClr val="3366FF"/>
                </a:solidFill>
              </a:rPr>
              <a:t>fault tolerance</a:t>
            </a:r>
          </a:p>
          <a:p>
            <a:pPr lvl="1"/>
            <a:r>
              <a:rPr lang="en-US" dirty="0"/>
              <a:t>Two types:</a:t>
            </a:r>
          </a:p>
          <a:p>
            <a:pPr marL="1200150" lvl="2" indent="-342900">
              <a:buFont typeface="Arial" charset="0"/>
              <a:buAutoNum type="arabicPeriod"/>
            </a:pPr>
            <a:r>
              <a:rPr lang="en-US" b="1" dirty="0">
                <a:solidFill>
                  <a:srgbClr val="3366FF"/>
                </a:solidFill>
              </a:rPr>
              <a:t>Asymmetric Multiprocessing</a:t>
            </a:r>
          </a:p>
          <a:p>
            <a:pPr marL="1200150" lvl="2" indent="-342900">
              <a:buFont typeface="Arial" charset="0"/>
              <a:buAutoNum type="arabicPeriod"/>
            </a:pPr>
            <a:r>
              <a:rPr lang="en-US" b="1" dirty="0">
                <a:solidFill>
                  <a:srgbClr val="3366FF"/>
                </a:solidFill>
              </a:rPr>
              <a:t>Symmetric Multiprocessing</a:t>
            </a:r>
          </a:p>
          <a:p>
            <a:pPr marL="1200150" lvl="2" indent="-342900">
              <a:buFont typeface="Webdings" charset="2"/>
              <a:buNone/>
            </a:pPr>
            <a:endParaRPr lang="en-US" dirty="0">
              <a:solidFill>
                <a:srgbClr val="3366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p:txBody>
          <a:bodyPr/>
          <a:lstStyle/>
          <a:p>
            <a:pPr eaLnBrk="1" hangingPunct="1"/>
            <a:r>
              <a:rPr lang="en-US"/>
              <a:t>Objectives</a:t>
            </a:r>
          </a:p>
        </p:txBody>
      </p:sp>
      <p:sp>
        <p:nvSpPr>
          <p:cNvPr id="5123" name="Rectangle 3"/>
          <p:cNvSpPr>
            <a:spLocks noGrp="1" noChangeArrowheads="1"/>
          </p:cNvSpPr>
          <p:nvPr>
            <p:ph type="body" idx="4294967295"/>
          </p:nvPr>
        </p:nvSpPr>
        <p:spPr>
          <a:xfrm>
            <a:off x="806450" y="1233489"/>
            <a:ext cx="8041986" cy="2195512"/>
          </a:xfrm>
        </p:spPr>
        <p:txBody>
          <a:bodyPr/>
          <a:lstStyle/>
          <a:p>
            <a:r>
              <a:rPr lang="en-US" sz="3200" dirty="0"/>
              <a:t>To provide a grand tour of the major operating systems components</a:t>
            </a:r>
          </a:p>
          <a:p>
            <a:r>
              <a:rPr lang="en-US" sz="3200" dirty="0"/>
              <a:t>To provide coverage of basic computer system organization</a:t>
            </a:r>
          </a:p>
          <a:p>
            <a:pPr>
              <a:buFont typeface="Monotype Sorts" charset="2"/>
              <a:buNone/>
            </a:pPr>
            <a:endParaRPr lang="en-US" sz="3200" dirty="0"/>
          </a:p>
        </p:txBody>
      </p:sp>
      <p:pic>
        <p:nvPicPr>
          <p:cNvPr id="3" name="Picture 2">
            <a:extLst>
              <a:ext uri="{FF2B5EF4-FFF2-40B4-BE49-F238E27FC236}">
                <a16:creationId xmlns:a16="http://schemas.microsoft.com/office/drawing/2014/main" id="{507FD0E1-EF20-5E78-0EDF-4DC699D52C7F}"/>
              </a:ext>
            </a:extLst>
          </p:cNvPr>
          <p:cNvPicPr>
            <a:picLocks noChangeAspect="1"/>
          </p:cNvPicPr>
          <p:nvPr/>
        </p:nvPicPr>
        <p:blipFill>
          <a:blip r:embed="rId3"/>
          <a:stretch>
            <a:fillRect/>
          </a:stretch>
        </p:blipFill>
        <p:spPr>
          <a:xfrm>
            <a:off x="359923" y="1044059"/>
            <a:ext cx="8657617" cy="331017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787400"/>
            <a:ext cx="8077200" cy="5632311"/>
          </a:xfrm>
          <a:prstGeom prst="rect">
            <a:avLst/>
          </a:prstGeom>
        </p:spPr>
        <p:txBody>
          <a:bodyPr wrap="square">
            <a:spAutoFit/>
          </a:bodyPr>
          <a:lstStyle/>
          <a:p>
            <a:pPr marL="457200" lvl="0" indent="-457200" algn="just">
              <a:buAutoNum type="arabicPeriod"/>
            </a:pPr>
            <a:r>
              <a:rPr lang="en-US" sz="2400" b="1" dirty="0">
                <a:solidFill>
                  <a:srgbClr val="FF0000"/>
                </a:solidFill>
                <a:latin typeface="Times New Roman" panose="02020603050405020304" pitchFamily="18" charset="0"/>
                <a:cs typeface="Times New Roman" panose="02020603050405020304" pitchFamily="18" charset="0"/>
              </a:rPr>
              <a:t>Increased throughput:  </a:t>
            </a:r>
            <a:r>
              <a:rPr lang="en-US" sz="2400" dirty="0">
                <a:latin typeface="Times New Roman" panose="02020603050405020304" pitchFamily="18" charset="0"/>
                <a:cs typeface="Times New Roman" panose="02020603050405020304" pitchFamily="18" charset="0"/>
              </a:rPr>
              <a:t>By increasing the number of processors, we expect to get </a:t>
            </a:r>
            <a:r>
              <a:rPr lang="en-US" sz="2400" dirty="0">
                <a:solidFill>
                  <a:srgbClr val="00B050"/>
                </a:solidFill>
                <a:latin typeface="Times New Roman" panose="02020603050405020304" pitchFamily="18" charset="0"/>
                <a:cs typeface="Times New Roman" panose="02020603050405020304" pitchFamily="18" charset="0"/>
              </a:rPr>
              <a:t>more work done in less time</a:t>
            </a:r>
            <a:r>
              <a:rPr lang="en-US" sz="2400" dirty="0">
                <a:latin typeface="Times New Roman" panose="02020603050405020304" pitchFamily="18" charset="0"/>
                <a:cs typeface="Times New Roman" panose="02020603050405020304" pitchFamily="18" charset="0"/>
              </a:rPr>
              <a:t>. The speed-up ratio with </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processors is not </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however; rather, it is less than N. </a:t>
            </a:r>
          </a:p>
          <a:p>
            <a:pPr marL="457200" indent="-457200" algn="just">
              <a:buFont typeface="+mj-lt"/>
              <a:buAutoNum type="arabicPeriod"/>
            </a:pPr>
            <a:r>
              <a:rPr lang="en-US" sz="2400" b="1" dirty="0">
                <a:solidFill>
                  <a:srgbClr val="FF0000"/>
                </a:solidFill>
                <a:latin typeface="Times New Roman" panose="02020603050405020304" pitchFamily="18" charset="0"/>
                <a:cs typeface="Times New Roman" panose="02020603050405020304" pitchFamily="18" charset="0"/>
              </a:rPr>
              <a:t>Economy of scale</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Multiprocessor systems can cost less than equivalent multiple single processor systems, because they </a:t>
            </a:r>
            <a:r>
              <a:rPr lang="en-US" sz="2400" dirty="0">
                <a:solidFill>
                  <a:srgbClr val="00B050"/>
                </a:solidFill>
                <a:latin typeface="Times New Roman" panose="02020603050405020304" pitchFamily="18" charset="0"/>
                <a:cs typeface="Times New Roman" panose="02020603050405020304" pitchFamily="18" charset="0"/>
              </a:rPr>
              <a:t>can share peripherals, mass storage, and power supplies.</a:t>
            </a:r>
            <a:r>
              <a:rPr lang="en-US" sz="2400" dirty="0">
                <a:latin typeface="Times New Roman" panose="02020603050405020304" pitchFamily="18" charset="0"/>
                <a:cs typeface="Times New Roman" panose="02020603050405020304" pitchFamily="18" charset="0"/>
              </a:rPr>
              <a:t> If several programs operate on the same set of data, it is cheaper to store those data on one disk and to have all the processors share them than to have many computers with local disks and many copies of the data.</a:t>
            </a:r>
          </a:p>
          <a:p>
            <a:pPr marL="457200" indent="-457200" algn="just">
              <a:buFont typeface="+mj-lt"/>
              <a:buAutoNum type="arabicPeriod"/>
            </a:pPr>
            <a:r>
              <a:rPr lang="en-US" sz="2400" b="1" dirty="0">
                <a:solidFill>
                  <a:srgbClr val="FF0000"/>
                </a:solidFill>
                <a:latin typeface="Times New Roman" panose="02020603050405020304" pitchFamily="18" charset="0"/>
                <a:cs typeface="Times New Roman" panose="02020603050405020304" pitchFamily="18" charset="0"/>
              </a:rPr>
              <a:t>Increased reliability:</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If functions can be distributed properly among several processors, then the </a:t>
            </a:r>
            <a:r>
              <a:rPr lang="en-US" sz="2400" dirty="0">
                <a:solidFill>
                  <a:srgbClr val="00B050"/>
                </a:solidFill>
                <a:latin typeface="Times New Roman" panose="02020603050405020304" pitchFamily="18" charset="0"/>
                <a:cs typeface="Times New Roman" panose="02020603050405020304" pitchFamily="18" charset="0"/>
              </a:rPr>
              <a:t>failure of one processor will not halt the system</a:t>
            </a:r>
            <a:r>
              <a:rPr lang="en-US" sz="2400" dirty="0">
                <a:latin typeface="Times New Roman" panose="02020603050405020304" pitchFamily="18" charset="0"/>
                <a:cs typeface="Times New Roman" panose="02020603050405020304" pitchFamily="18" charset="0"/>
              </a:rPr>
              <a:t>, only slow it down. </a:t>
            </a:r>
          </a:p>
          <a:p>
            <a:pPr lvl="0"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589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p:txBody>
          <a:bodyPr/>
          <a:lstStyle/>
          <a:p>
            <a:r>
              <a:rPr lang="en-US"/>
              <a:t>How a Modern Computer Works</a:t>
            </a:r>
          </a:p>
        </p:txBody>
      </p:sp>
      <p:sp>
        <p:nvSpPr>
          <p:cNvPr id="25604" name="TextBox 3"/>
          <p:cNvSpPr txBox="1">
            <a:spLocks noChangeArrowheads="1"/>
          </p:cNvSpPr>
          <p:nvPr/>
        </p:nvSpPr>
        <p:spPr bwMode="auto">
          <a:xfrm>
            <a:off x="6656964" y="2470297"/>
            <a:ext cx="2487036" cy="523220"/>
          </a:xfrm>
          <a:prstGeom prst="rect">
            <a:avLst/>
          </a:prstGeom>
          <a:noFill/>
          <a:ln w="9525">
            <a:noFill/>
            <a:miter lim="800000"/>
            <a:headEnd/>
            <a:tailEnd/>
          </a:ln>
        </p:spPr>
        <p:txBody>
          <a:bodyPr wrap="square">
            <a:spAutoFit/>
          </a:bodyPr>
          <a:lstStyle/>
          <a:p>
            <a:r>
              <a:rPr lang="en-US" sz="1400" b="1" i="1" dirty="0"/>
              <a:t>A von </a:t>
            </a:r>
            <a:br>
              <a:rPr lang="en-US" sz="1400" b="1" i="1" dirty="0"/>
            </a:br>
            <a:r>
              <a:rPr lang="en-US" sz="1400" b="1" i="1" dirty="0"/>
              <a:t>Neumann architecture</a:t>
            </a:r>
          </a:p>
        </p:txBody>
      </p:sp>
      <p:pic>
        <p:nvPicPr>
          <p:cNvPr id="3" name="Picture 2">
            <a:extLst>
              <a:ext uri="{FF2B5EF4-FFF2-40B4-BE49-F238E27FC236}">
                <a16:creationId xmlns:a16="http://schemas.microsoft.com/office/drawing/2014/main" id="{65EBAE15-6708-74B8-BEBA-AD91BAA841B9}"/>
              </a:ext>
            </a:extLst>
          </p:cNvPr>
          <p:cNvPicPr>
            <a:picLocks noChangeAspect="1"/>
          </p:cNvPicPr>
          <p:nvPr/>
        </p:nvPicPr>
        <p:blipFill>
          <a:blip r:embed="rId3"/>
          <a:stretch>
            <a:fillRect/>
          </a:stretch>
        </p:blipFill>
        <p:spPr>
          <a:xfrm>
            <a:off x="378690" y="943715"/>
            <a:ext cx="6160655" cy="5467030"/>
          </a:xfrm>
          <a:prstGeom prst="rect">
            <a:avLst/>
          </a:prstGeom>
        </p:spPr>
      </p:pic>
      <p:sp>
        <p:nvSpPr>
          <p:cNvPr id="2" name="Rectangle 1">
            <a:extLst>
              <a:ext uri="{FF2B5EF4-FFF2-40B4-BE49-F238E27FC236}">
                <a16:creationId xmlns:a16="http://schemas.microsoft.com/office/drawing/2014/main" id="{7E575106-3740-12AB-9514-260791CE3372}"/>
              </a:ext>
            </a:extLst>
          </p:cNvPr>
          <p:cNvSpPr>
            <a:spLocks noChangeArrowheads="1"/>
          </p:cNvSpPr>
          <p:nvPr/>
        </p:nvSpPr>
        <p:spPr bwMode="auto">
          <a:xfrm>
            <a:off x="2503055" y="4789116"/>
            <a:ext cx="3306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Direct Memory Access (DMA)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idx="4294967295"/>
          </p:nvPr>
        </p:nvSpPr>
        <p:spPr>
          <a:xfrm>
            <a:off x="828675" y="277813"/>
            <a:ext cx="8229600" cy="576262"/>
          </a:xfrm>
        </p:spPr>
        <p:txBody>
          <a:bodyPr/>
          <a:lstStyle/>
          <a:p>
            <a:r>
              <a:rPr lang="en-US" sz="2800" dirty="0"/>
              <a:t>Symmetric Multiprocessing </a:t>
            </a:r>
            <a:r>
              <a:rPr lang="zh-CN" altLang="en-US" sz="2800" dirty="0"/>
              <a:t>（</a:t>
            </a:r>
            <a:r>
              <a:rPr lang="en-US" altLang="zh-CN" sz="2800" dirty="0"/>
              <a:t>SMP</a:t>
            </a:r>
            <a:r>
              <a:rPr lang="zh-CN" altLang="en-US" sz="2800" dirty="0"/>
              <a:t>）</a:t>
            </a:r>
            <a:r>
              <a:rPr lang="en-US" sz="2800" dirty="0"/>
              <a:t> Architecture</a:t>
            </a:r>
          </a:p>
        </p:txBody>
      </p:sp>
      <p:pic>
        <p:nvPicPr>
          <p:cNvPr id="3" name="Picture 2">
            <a:extLst>
              <a:ext uri="{FF2B5EF4-FFF2-40B4-BE49-F238E27FC236}">
                <a16:creationId xmlns:a16="http://schemas.microsoft.com/office/drawing/2014/main" id="{1102E8DE-5847-E679-0BB6-182340A2493E}"/>
              </a:ext>
            </a:extLst>
          </p:cNvPr>
          <p:cNvPicPr>
            <a:picLocks noChangeAspect="1"/>
          </p:cNvPicPr>
          <p:nvPr/>
        </p:nvPicPr>
        <p:blipFill>
          <a:blip r:embed="rId3"/>
          <a:stretch>
            <a:fillRect/>
          </a:stretch>
        </p:blipFill>
        <p:spPr>
          <a:xfrm>
            <a:off x="1143210" y="900255"/>
            <a:ext cx="6857579" cy="553647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p:txBody>
          <a:bodyPr/>
          <a:lstStyle/>
          <a:p>
            <a:r>
              <a:rPr lang="en-US"/>
              <a:t>A Dual-Core Design</a:t>
            </a:r>
          </a:p>
        </p:txBody>
      </p:sp>
      <p:pic>
        <p:nvPicPr>
          <p:cNvPr id="3" name="Picture 2">
            <a:extLst>
              <a:ext uri="{FF2B5EF4-FFF2-40B4-BE49-F238E27FC236}">
                <a16:creationId xmlns:a16="http://schemas.microsoft.com/office/drawing/2014/main" id="{49761519-2E51-239F-5188-7CF802C8D057}"/>
              </a:ext>
            </a:extLst>
          </p:cNvPr>
          <p:cNvPicPr>
            <a:picLocks noChangeAspect="1"/>
          </p:cNvPicPr>
          <p:nvPr/>
        </p:nvPicPr>
        <p:blipFill>
          <a:blip r:embed="rId3"/>
          <a:srcRect t="1616" b="10843"/>
          <a:stretch/>
        </p:blipFill>
        <p:spPr>
          <a:xfrm>
            <a:off x="535708" y="974436"/>
            <a:ext cx="6854209" cy="5340863"/>
          </a:xfrm>
          <a:prstGeom prst="rect">
            <a:avLst/>
          </a:prstGeom>
        </p:spPr>
      </p:pic>
      <p:sp>
        <p:nvSpPr>
          <p:cNvPr id="5" name="TextBox 4">
            <a:extLst>
              <a:ext uri="{FF2B5EF4-FFF2-40B4-BE49-F238E27FC236}">
                <a16:creationId xmlns:a16="http://schemas.microsoft.com/office/drawing/2014/main" id="{F96D888F-B9C7-557F-EB5E-BB0D73265EAF}"/>
              </a:ext>
            </a:extLst>
          </p:cNvPr>
          <p:cNvSpPr txBox="1"/>
          <p:nvPr/>
        </p:nvSpPr>
        <p:spPr>
          <a:xfrm>
            <a:off x="535708" y="6130633"/>
            <a:ext cx="8229600" cy="369332"/>
          </a:xfrm>
          <a:prstGeom prst="rect">
            <a:avLst/>
          </a:prstGeom>
          <a:noFill/>
        </p:spPr>
        <p:txBody>
          <a:bodyPr wrap="square">
            <a:spAutoFit/>
          </a:bodyPr>
          <a:lstStyle/>
          <a:p>
            <a:r>
              <a:rPr lang="en-US" altLang="zh-CN" dirty="0"/>
              <a:t>Figure 1.9 A dual-core design with two cores on the same chip. </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A7868-BBD6-5E5A-5D44-880B3816BBD7}"/>
              </a:ext>
            </a:extLst>
          </p:cNvPr>
          <p:cNvPicPr>
            <a:picLocks noChangeAspect="1"/>
          </p:cNvPicPr>
          <p:nvPr/>
        </p:nvPicPr>
        <p:blipFill>
          <a:blip r:embed="rId2"/>
          <a:stretch>
            <a:fillRect/>
          </a:stretch>
        </p:blipFill>
        <p:spPr>
          <a:xfrm>
            <a:off x="369455" y="1046576"/>
            <a:ext cx="8617528" cy="4572330"/>
          </a:xfrm>
          <a:prstGeom prst="rect">
            <a:avLst/>
          </a:prstGeom>
        </p:spPr>
      </p:pic>
    </p:spTree>
    <p:extLst>
      <p:ext uri="{BB962C8B-B14F-4D97-AF65-F5344CB8AC3E}">
        <p14:creationId xmlns:p14="http://schemas.microsoft.com/office/powerpoint/2010/main" val="2314202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BB8AC28-C4C0-04BD-3941-A707A109A824}"/>
              </a:ext>
            </a:extLst>
          </p:cNvPr>
          <p:cNvGraphicFramePr>
            <a:graphicFrameLocks noGrp="1"/>
          </p:cNvGraphicFramePr>
          <p:nvPr>
            <p:extLst>
              <p:ext uri="{D42A27DB-BD31-4B8C-83A1-F6EECF244321}">
                <p14:modId xmlns:p14="http://schemas.microsoft.com/office/powerpoint/2010/main" val="777082030"/>
              </p:ext>
            </p:extLst>
          </p:nvPr>
        </p:nvGraphicFramePr>
        <p:xfrm>
          <a:off x="369455" y="1234490"/>
          <a:ext cx="8562105" cy="4781947"/>
        </p:xfrm>
        <a:graphic>
          <a:graphicData uri="http://schemas.openxmlformats.org/drawingml/2006/table">
            <a:tbl>
              <a:tblPr/>
              <a:tblGrid>
                <a:gridCol w="2068006">
                  <a:extLst>
                    <a:ext uri="{9D8B030D-6E8A-4147-A177-3AD203B41FA5}">
                      <a16:colId xmlns:a16="http://schemas.microsoft.com/office/drawing/2014/main" val="1805788799"/>
                    </a:ext>
                  </a:extLst>
                </a:gridCol>
                <a:gridCol w="3640064">
                  <a:extLst>
                    <a:ext uri="{9D8B030D-6E8A-4147-A177-3AD203B41FA5}">
                      <a16:colId xmlns:a16="http://schemas.microsoft.com/office/drawing/2014/main" val="1579922843"/>
                    </a:ext>
                  </a:extLst>
                </a:gridCol>
                <a:gridCol w="2854035">
                  <a:extLst>
                    <a:ext uri="{9D8B030D-6E8A-4147-A177-3AD203B41FA5}">
                      <a16:colId xmlns:a16="http://schemas.microsoft.com/office/drawing/2014/main" val="3949376459"/>
                    </a:ext>
                  </a:extLst>
                </a:gridCol>
              </a:tblGrid>
              <a:tr h="438285">
                <a:tc>
                  <a:txBody>
                    <a:bodyPr/>
                    <a:lstStyle/>
                    <a:p>
                      <a:r>
                        <a:rPr lang="en-US" sz="1800" b="1">
                          <a:highlight>
                            <a:srgbClr val="FFFF00"/>
                          </a:highlight>
                        </a:rPr>
                        <a:t>Feature</a:t>
                      </a:r>
                    </a:p>
                  </a:txBody>
                  <a:tcPr marL="78116" marR="78116" marT="39058" marB="39058" anchor="ctr">
                    <a:lnL>
                      <a:noFill/>
                    </a:lnL>
                    <a:lnR>
                      <a:noFill/>
                    </a:lnR>
                    <a:lnT>
                      <a:noFill/>
                    </a:lnT>
                    <a:lnB>
                      <a:noFill/>
                    </a:lnB>
                    <a:noFill/>
                  </a:tcPr>
                </a:tc>
                <a:tc>
                  <a:txBody>
                    <a:bodyPr/>
                    <a:lstStyle/>
                    <a:p>
                      <a:r>
                        <a:rPr lang="en-US" sz="1800" b="1" dirty="0">
                          <a:highlight>
                            <a:srgbClr val="FFFF00"/>
                          </a:highlight>
                        </a:rPr>
                        <a:t>SMP</a:t>
                      </a:r>
                    </a:p>
                  </a:txBody>
                  <a:tcPr marL="78116" marR="78116" marT="39058" marB="39058" anchor="ctr">
                    <a:lnL>
                      <a:noFill/>
                    </a:lnL>
                    <a:lnR>
                      <a:noFill/>
                    </a:lnR>
                    <a:lnT>
                      <a:noFill/>
                    </a:lnT>
                    <a:lnB>
                      <a:noFill/>
                    </a:lnB>
                    <a:noFill/>
                  </a:tcPr>
                </a:tc>
                <a:tc>
                  <a:txBody>
                    <a:bodyPr/>
                    <a:lstStyle/>
                    <a:p>
                      <a:r>
                        <a:rPr lang="en-US" sz="1800" b="1" dirty="0">
                          <a:highlight>
                            <a:srgbClr val="FFFF00"/>
                          </a:highlight>
                        </a:rPr>
                        <a:t>Dual-Core Processor</a:t>
                      </a:r>
                    </a:p>
                  </a:txBody>
                  <a:tcPr marL="78116" marR="78116" marT="39058" marB="39058" anchor="ctr">
                    <a:lnL>
                      <a:noFill/>
                    </a:lnL>
                    <a:lnR>
                      <a:noFill/>
                    </a:lnR>
                    <a:lnT>
                      <a:noFill/>
                    </a:lnT>
                    <a:lnB>
                      <a:noFill/>
                    </a:lnB>
                    <a:noFill/>
                  </a:tcPr>
                </a:tc>
                <a:extLst>
                  <a:ext uri="{0D108BD9-81ED-4DB2-BD59-A6C34878D82A}">
                    <a16:rowId xmlns:a16="http://schemas.microsoft.com/office/drawing/2014/main" val="3376151442"/>
                  </a:ext>
                </a:extLst>
              </a:tr>
              <a:tr h="781159">
                <a:tc>
                  <a:txBody>
                    <a:bodyPr/>
                    <a:lstStyle/>
                    <a:p>
                      <a:r>
                        <a:rPr lang="en-US" sz="1800" b="1"/>
                        <a:t>Definition</a:t>
                      </a:r>
                    </a:p>
                  </a:txBody>
                  <a:tcPr marL="78116" marR="78116" marT="39058" marB="39058" anchor="ctr">
                    <a:lnL>
                      <a:noFill/>
                    </a:lnL>
                    <a:lnR>
                      <a:noFill/>
                    </a:lnR>
                    <a:lnT>
                      <a:noFill/>
                    </a:lnT>
                    <a:lnB>
                      <a:noFill/>
                    </a:lnB>
                    <a:noFill/>
                  </a:tcPr>
                </a:tc>
                <a:tc>
                  <a:txBody>
                    <a:bodyPr/>
                    <a:lstStyle/>
                    <a:p>
                      <a:r>
                        <a:rPr lang="en-US" sz="1800" b="1"/>
                        <a:t>Multiple processors sharing a single memory space</a:t>
                      </a:r>
                    </a:p>
                  </a:txBody>
                  <a:tcPr marL="78116" marR="78116" marT="39058" marB="39058" anchor="ctr">
                    <a:lnL>
                      <a:noFill/>
                    </a:lnL>
                    <a:lnR>
                      <a:noFill/>
                    </a:lnR>
                    <a:lnT>
                      <a:noFill/>
                    </a:lnT>
                    <a:lnB>
                      <a:noFill/>
                    </a:lnB>
                    <a:noFill/>
                  </a:tcPr>
                </a:tc>
                <a:tc>
                  <a:txBody>
                    <a:bodyPr/>
                    <a:lstStyle/>
                    <a:p>
                      <a:r>
                        <a:rPr lang="en-US" sz="1800" b="1" dirty="0"/>
                        <a:t>Two cores on a single CPU chip</a:t>
                      </a:r>
                    </a:p>
                  </a:txBody>
                  <a:tcPr marL="78116" marR="78116" marT="39058" marB="39058" anchor="ctr">
                    <a:lnL>
                      <a:noFill/>
                    </a:lnL>
                    <a:lnR>
                      <a:noFill/>
                    </a:lnR>
                    <a:lnT>
                      <a:noFill/>
                    </a:lnT>
                    <a:lnB>
                      <a:noFill/>
                    </a:lnB>
                    <a:noFill/>
                  </a:tcPr>
                </a:tc>
                <a:extLst>
                  <a:ext uri="{0D108BD9-81ED-4DB2-BD59-A6C34878D82A}">
                    <a16:rowId xmlns:a16="http://schemas.microsoft.com/office/drawing/2014/main" val="1755499517"/>
                  </a:ext>
                </a:extLst>
              </a:tr>
              <a:tr h="546812">
                <a:tc>
                  <a:txBody>
                    <a:bodyPr/>
                    <a:lstStyle/>
                    <a:p>
                      <a:r>
                        <a:rPr lang="en-US" sz="1800" b="1"/>
                        <a:t>Architecture</a:t>
                      </a:r>
                    </a:p>
                  </a:txBody>
                  <a:tcPr marL="78116" marR="78116" marT="39058" marB="39058" anchor="ctr">
                    <a:lnL>
                      <a:noFill/>
                    </a:lnL>
                    <a:lnR>
                      <a:noFill/>
                    </a:lnR>
                    <a:lnT>
                      <a:noFill/>
                    </a:lnT>
                    <a:lnB>
                      <a:noFill/>
                    </a:lnB>
                    <a:noFill/>
                  </a:tcPr>
                </a:tc>
                <a:tc>
                  <a:txBody>
                    <a:bodyPr/>
                    <a:lstStyle/>
                    <a:p>
                      <a:r>
                        <a:rPr lang="en-US" sz="1800" b="1" dirty="0"/>
                        <a:t>Multiple processors can be of the same type</a:t>
                      </a:r>
                    </a:p>
                  </a:txBody>
                  <a:tcPr marL="78116" marR="78116" marT="39058" marB="39058" anchor="ctr">
                    <a:lnL>
                      <a:noFill/>
                    </a:lnL>
                    <a:lnR>
                      <a:noFill/>
                    </a:lnR>
                    <a:lnT>
                      <a:noFill/>
                    </a:lnT>
                    <a:lnB>
                      <a:noFill/>
                    </a:lnB>
                    <a:noFill/>
                  </a:tcPr>
                </a:tc>
                <a:tc>
                  <a:txBody>
                    <a:bodyPr/>
                    <a:lstStyle/>
                    <a:p>
                      <a:r>
                        <a:rPr lang="en-US" sz="1800" b="1" dirty="0"/>
                        <a:t>Two cores that can execute tasks in parallel</a:t>
                      </a:r>
                    </a:p>
                  </a:txBody>
                  <a:tcPr marL="78116" marR="78116" marT="39058" marB="39058" anchor="ctr">
                    <a:lnL>
                      <a:noFill/>
                    </a:lnL>
                    <a:lnR>
                      <a:noFill/>
                    </a:lnR>
                    <a:lnT>
                      <a:noFill/>
                    </a:lnT>
                    <a:lnB>
                      <a:noFill/>
                    </a:lnB>
                    <a:noFill/>
                  </a:tcPr>
                </a:tc>
                <a:extLst>
                  <a:ext uri="{0D108BD9-81ED-4DB2-BD59-A6C34878D82A}">
                    <a16:rowId xmlns:a16="http://schemas.microsoft.com/office/drawing/2014/main" val="891100379"/>
                  </a:ext>
                </a:extLst>
              </a:tr>
              <a:tr h="781159">
                <a:tc>
                  <a:txBody>
                    <a:bodyPr/>
                    <a:lstStyle/>
                    <a:p>
                      <a:r>
                        <a:rPr lang="en-US" sz="1800" b="1"/>
                        <a:t>Scalability</a:t>
                      </a:r>
                    </a:p>
                  </a:txBody>
                  <a:tcPr marL="78116" marR="78116" marT="39058" marB="39058" anchor="ctr">
                    <a:lnL>
                      <a:noFill/>
                    </a:lnL>
                    <a:lnR>
                      <a:noFill/>
                    </a:lnR>
                    <a:lnT>
                      <a:noFill/>
                    </a:lnT>
                    <a:lnB>
                      <a:noFill/>
                    </a:lnB>
                    <a:noFill/>
                  </a:tcPr>
                </a:tc>
                <a:tc>
                  <a:txBody>
                    <a:bodyPr/>
                    <a:lstStyle/>
                    <a:p>
                      <a:r>
                        <a:rPr lang="en-US" sz="1800" b="1" dirty="0"/>
                        <a:t>Can add more processors for higher performance</a:t>
                      </a:r>
                    </a:p>
                  </a:txBody>
                  <a:tcPr marL="78116" marR="78116" marT="39058" marB="39058" anchor="ctr">
                    <a:lnL>
                      <a:noFill/>
                    </a:lnL>
                    <a:lnR>
                      <a:noFill/>
                    </a:lnR>
                    <a:lnT>
                      <a:noFill/>
                    </a:lnT>
                    <a:lnB>
                      <a:noFill/>
                    </a:lnB>
                    <a:noFill/>
                  </a:tcPr>
                </a:tc>
                <a:tc>
                  <a:txBody>
                    <a:bodyPr/>
                    <a:lstStyle/>
                    <a:p>
                      <a:r>
                        <a:rPr lang="en-US" sz="1800" b="1"/>
                        <a:t>Limited to two cores on the chip</a:t>
                      </a:r>
                    </a:p>
                  </a:txBody>
                  <a:tcPr marL="78116" marR="78116" marT="39058" marB="39058" anchor="ctr">
                    <a:lnL>
                      <a:noFill/>
                    </a:lnL>
                    <a:lnR>
                      <a:noFill/>
                    </a:lnR>
                    <a:lnT>
                      <a:noFill/>
                    </a:lnT>
                    <a:lnB>
                      <a:noFill/>
                    </a:lnB>
                    <a:noFill/>
                  </a:tcPr>
                </a:tc>
                <a:extLst>
                  <a:ext uri="{0D108BD9-81ED-4DB2-BD59-A6C34878D82A}">
                    <a16:rowId xmlns:a16="http://schemas.microsoft.com/office/drawing/2014/main" val="3839792312"/>
                  </a:ext>
                </a:extLst>
              </a:tr>
              <a:tr h="546812">
                <a:tc>
                  <a:txBody>
                    <a:bodyPr/>
                    <a:lstStyle/>
                    <a:p>
                      <a:r>
                        <a:rPr lang="en-US" sz="1800" b="1"/>
                        <a:t>Performance</a:t>
                      </a:r>
                    </a:p>
                  </a:txBody>
                  <a:tcPr marL="78116" marR="78116" marT="39058" marB="39058" anchor="ctr">
                    <a:lnL>
                      <a:noFill/>
                    </a:lnL>
                    <a:lnR>
                      <a:noFill/>
                    </a:lnR>
                    <a:lnT>
                      <a:noFill/>
                    </a:lnT>
                    <a:lnB>
                      <a:noFill/>
                    </a:lnB>
                    <a:noFill/>
                  </a:tcPr>
                </a:tc>
                <a:tc>
                  <a:txBody>
                    <a:bodyPr/>
                    <a:lstStyle/>
                    <a:p>
                      <a:r>
                        <a:rPr lang="en-US" sz="1800" b="1" dirty="0"/>
                        <a:t>Enhanced performance for multi-threaded tasks</a:t>
                      </a:r>
                    </a:p>
                  </a:txBody>
                  <a:tcPr marL="78116" marR="78116" marT="39058" marB="39058" anchor="ctr">
                    <a:lnL>
                      <a:noFill/>
                    </a:lnL>
                    <a:lnR>
                      <a:noFill/>
                    </a:lnR>
                    <a:lnT>
                      <a:noFill/>
                    </a:lnT>
                    <a:lnB>
                      <a:noFill/>
                    </a:lnB>
                    <a:noFill/>
                  </a:tcPr>
                </a:tc>
                <a:tc>
                  <a:txBody>
                    <a:bodyPr/>
                    <a:lstStyle/>
                    <a:p>
                      <a:r>
                        <a:rPr lang="en-US" sz="1800" b="1"/>
                        <a:t>Improved multitasking over single-core</a:t>
                      </a:r>
                    </a:p>
                  </a:txBody>
                  <a:tcPr marL="78116" marR="78116" marT="39058" marB="39058" anchor="ctr">
                    <a:lnL>
                      <a:noFill/>
                    </a:lnL>
                    <a:lnR>
                      <a:noFill/>
                    </a:lnR>
                    <a:lnT>
                      <a:noFill/>
                    </a:lnT>
                    <a:lnB>
                      <a:noFill/>
                    </a:lnB>
                    <a:noFill/>
                  </a:tcPr>
                </a:tc>
                <a:extLst>
                  <a:ext uri="{0D108BD9-81ED-4DB2-BD59-A6C34878D82A}">
                    <a16:rowId xmlns:a16="http://schemas.microsoft.com/office/drawing/2014/main" val="4154173930"/>
                  </a:ext>
                </a:extLst>
              </a:tr>
              <a:tr h="546812">
                <a:tc>
                  <a:txBody>
                    <a:bodyPr/>
                    <a:lstStyle/>
                    <a:p>
                      <a:r>
                        <a:rPr lang="en-US" sz="1800" b="1"/>
                        <a:t>Resource Sharing</a:t>
                      </a:r>
                    </a:p>
                  </a:txBody>
                  <a:tcPr marL="78116" marR="78116" marT="39058" marB="39058" anchor="ctr">
                    <a:lnL>
                      <a:noFill/>
                    </a:lnL>
                    <a:lnR>
                      <a:noFill/>
                    </a:lnR>
                    <a:lnT>
                      <a:noFill/>
                    </a:lnT>
                    <a:lnB>
                      <a:noFill/>
                    </a:lnB>
                    <a:noFill/>
                  </a:tcPr>
                </a:tc>
                <a:tc>
                  <a:txBody>
                    <a:bodyPr/>
                    <a:lstStyle/>
                    <a:p>
                      <a:r>
                        <a:rPr lang="en-US" sz="1800" b="1" dirty="0"/>
                        <a:t>Equal access to all resources</a:t>
                      </a:r>
                    </a:p>
                  </a:txBody>
                  <a:tcPr marL="78116" marR="78116" marT="39058" marB="39058" anchor="ctr">
                    <a:lnL>
                      <a:noFill/>
                    </a:lnL>
                    <a:lnR>
                      <a:noFill/>
                    </a:lnR>
                    <a:lnT>
                      <a:noFill/>
                    </a:lnT>
                    <a:lnB>
                      <a:noFill/>
                    </a:lnB>
                    <a:noFill/>
                  </a:tcPr>
                </a:tc>
                <a:tc>
                  <a:txBody>
                    <a:bodyPr/>
                    <a:lstStyle/>
                    <a:p>
                      <a:r>
                        <a:rPr lang="en-US" sz="1800" b="1"/>
                        <a:t>Shared cache and memory resources</a:t>
                      </a:r>
                    </a:p>
                  </a:txBody>
                  <a:tcPr marL="78116" marR="78116" marT="39058" marB="39058" anchor="ctr">
                    <a:lnL>
                      <a:noFill/>
                    </a:lnL>
                    <a:lnR>
                      <a:noFill/>
                    </a:lnR>
                    <a:lnT>
                      <a:noFill/>
                    </a:lnT>
                    <a:lnB>
                      <a:noFill/>
                    </a:lnB>
                    <a:noFill/>
                  </a:tcPr>
                </a:tc>
                <a:extLst>
                  <a:ext uri="{0D108BD9-81ED-4DB2-BD59-A6C34878D82A}">
                    <a16:rowId xmlns:a16="http://schemas.microsoft.com/office/drawing/2014/main" val="3933643863"/>
                  </a:ext>
                </a:extLst>
              </a:tr>
              <a:tr h="781159">
                <a:tc>
                  <a:txBody>
                    <a:bodyPr/>
                    <a:lstStyle/>
                    <a:p>
                      <a:r>
                        <a:rPr lang="en-US" sz="1800" b="1"/>
                        <a:t>Use Cases</a:t>
                      </a:r>
                    </a:p>
                  </a:txBody>
                  <a:tcPr marL="78116" marR="78116" marT="39058" marB="39058" anchor="ctr">
                    <a:lnL>
                      <a:noFill/>
                    </a:lnL>
                    <a:lnR>
                      <a:noFill/>
                    </a:lnR>
                    <a:lnT>
                      <a:noFill/>
                    </a:lnT>
                    <a:lnB>
                      <a:noFill/>
                    </a:lnB>
                    <a:noFill/>
                  </a:tcPr>
                </a:tc>
                <a:tc>
                  <a:txBody>
                    <a:bodyPr/>
                    <a:lstStyle/>
                    <a:p>
                      <a:r>
                        <a:rPr lang="en-US" sz="1800" b="1"/>
                        <a:t>Servers and high-performance workstations</a:t>
                      </a:r>
                    </a:p>
                  </a:txBody>
                  <a:tcPr marL="78116" marR="78116" marT="39058" marB="39058" anchor="ctr">
                    <a:lnL>
                      <a:noFill/>
                    </a:lnL>
                    <a:lnR>
                      <a:noFill/>
                    </a:lnR>
                    <a:lnT>
                      <a:noFill/>
                    </a:lnT>
                    <a:lnB>
                      <a:noFill/>
                    </a:lnB>
                    <a:noFill/>
                  </a:tcPr>
                </a:tc>
                <a:tc>
                  <a:txBody>
                    <a:bodyPr/>
                    <a:lstStyle/>
                    <a:p>
                      <a:r>
                        <a:rPr lang="en-US" sz="1800" b="1" dirty="0"/>
                        <a:t>Consumer laptops, desktops, and mobile devices</a:t>
                      </a:r>
                    </a:p>
                  </a:txBody>
                  <a:tcPr marL="78116" marR="78116" marT="39058" marB="39058" anchor="ctr">
                    <a:lnL>
                      <a:noFill/>
                    </a:lnL>
                    <a:lnR>
                      <a:noFill/>
                    </a:lnR>
                    <a:lnT>
                      <a:noFill/>
                    </a:lnT>
                    <a:lnB>
                      <a:noFill/>
                    </a:lnB>
                    <a:noFill/>
                  </a:tcPr>
                </a:tc>
                <a:extLst>
                  <a:ext uri="{0D108BD9-81ED-4DB2-BD59-A6C34878D82A}">
                    <a16:rowId xmlns:a16="http://schemas.microsoft.com/office/drawing/2014/main" val="1498083520"/>
                  </a:ext>
                </a:extLst>
              </a:tr>
            </a:tbl>
          </a:graphicData>
        </a:graphic>
      </p:graphicFrame>
      <p:sp>
        <p:nvSpPr>
          <p:cNvPr id="5" name="TextBox 4">
            <a:extLst>
              <a:ext uri="{FF2B5EF4-FFF2-40B4-BE49-F238E27FC236}">
                <a16:creationId xmlns:a16="http://schemas.microsoft.com/office/drawing/2014/main" id="{D09FEFFE-A334-4F30-1736-1EE3A3D787FF}"/>
              </a:ext>
            </a:extLst>
          </p:cNvPr>
          <p:cNvSpPr txBox="1"/>
          <p:nvPr/>
        </p:nvSpPr>
        <p:spPr>
          <a:xfrm>
            <a:off x="1376219" y="208746"/>
            <a:ext cx="7656942" cy="6771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800" b="1" i="0" u="none" strike="noStrike" cap="none" normalizeH="0" baseline="0" dirty="0">
                <a:ln>
                  <a:noFill/>
                </a:ln>
                <a:solidFill>
                  <a:schemeClr val="tx1"/>
                </a:solidFill>
                <a:effectLst/>
                <a:latin typeface="Arial" panose="020B0604020202020204" pitchFamily="34" charset="0"/>
              </a:rPr>
              <a:t>Summary of Differences</a:t>
            </a:r>
          </a:p>
        </p:txBody>
      </p:sp>
    </p:spTree>
    <p:extLst>
      <p:ext uri="{BB962C8B-B14F-4D97-AF65-F5344CB8AC3E}">
        <p14:creationId xmlns:p14="http://schemas.microsoft.com/office/powerpoint/2010/main" val="66176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2F34A6-2495-4183-97AB-A4891CDDD5E7}"/>
              </a:ext>
            </a:extLst>
          </p:cNvPr>
          <p:cNvSpPr txBox="1"/>
          <p:nvPr/>
        </p:nvSpPr>
        <p:spPr>
          <a:xfrm>
            <a:off x="1311564" y="2456874"/>
            <a:ext cx="6770253" cy="1077218"/>
          </a:xfrm>
          <a:prstGeom prst="rect">
            <a:avLst/>
          </a:prstGeom>
          <a:noFill/>
        </p:spPr>
        <p:txBody>
          <a:bodyPr wrap="square">
            <a:spAutoFit/>
          </a:bodyPr>
          <a:lstStyle/>
          <a:p>
            <a:r>
              <a:rPr lang="en-US" altLang="zh-CN" b="1" dirty="0"/>
              <a:t>How </a:t>
            </a:r>
            <a:r>
              <a:rPr lang="en-US" altLang="zh-CN" sz="3200" b="1" dirty="0"/>
              <a:t>latency</a:t>
            </a:r>
            <a:r>
              <a:rPr lang="en-US" altLang="zh-CN" b="1" dirty="0"/>
              <a:t> and </a:t>
            </a:r>
            <a:r>
              <a:rPr lang="en-US" altLang="zh-CN" sz="2800" b="1" dirty="0"/>
              <a:t>throughput</a:t>
            </a:r>
            <a:r>
              <a:rPr lang="en-US" altLang="zh-CN" b="1" dirty="0"/>
              <a:t> is important in </a:t>
            </a:r>
            <a:r>
              <a:rPr lang="en-US" altLang="zh-CN" sz="3200" b="1" dirty="0"/>
              <a:t>OS</a:t>
            </a:r>
            <a:endParaRPr lang="zh-CN" altLang="en-US" b="1" dirty="0"/>
          </a:p>
        </p:txBody>
      </p:sp>
      <p:sp>
        <p:nvSpPr>
          <p:cNvPr id="4" name="Title 1">
            <a:extLst>
              <a:ext uri="{FF2B5EF4-FFF2-40B4-BE49-F238E27FC236}">
                <a16:creationId xmlns:a16="http://schemas.microsoft.com/office/drawing/2014/main" id="{B92B3629-C5D0-A5A7-A6EF-80FD23ED53F1}"/>
              </a:ext>
            </a:extLst>
          </p:cNvPr>
          <p:cNvSpPr txBox="1">
            <a:spLocks/>
          </p:cNvSpPr>
          <p:nvPr/>
        </p:nvSpPr>
        <p:spPr bwMode="auto">
          <a:xfrm>
            <a:off x="828675" y="277813"/>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r>
              <a:rPr lang="en-US" sz="2800" kern="0" dirty="0"/>
              <a:t>Homework</a:t>
            </a:r>
          </a:p>
        </p:txBody>
      </p:sp>
    </p:spTree>
    <p:extLst>
      <p:ext uri="{BB962C8B-B14F-4D97-AF65-F5344CB8AC3E}">
        <p14:creationId xmlns:p14="http://schemas.microsoft.com/office/powerpoint/2010/main" val="1433257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C07C-B9E8-0CA1-13EB-F6CFD07A25AF}"/>
              </a:ext>
            </a:extLst>
          </p:cNvPr>
          <p:cNvSpPr>
            <a:spLocks noGrp="1"/>
          </p:cNvSpPr>
          <p:nvPr>
            <p:ph type="title"/>
          </p:nvPr>
        </p:nvSpPr>
        <p:spPr/>
        <p:txBody>
          <a:bodyPr/>
          <a:lstStyle/>
          <a:p>
            <a:r>
              <a:rPr lang="en-US" altLang="zh-CN" dirty="0"/>
              <a:t>Clustered Systems</a:t>
            </a:r>
            <a:endParaRPr lang="zh-CN" altLang="en-US" dirty="0"/>
          </a:p>
        </p:txBody>
      </p:sp>
      <p:sp>
        <p:nvSpPr>
          <p:cNvPr id="7" name="TextBox 6">
            <a:extLst>
              <a:ext uri="{FF2B5EF4-FFF2-40B4-BE49-F238E27FC236}">
                <a16:creationId xmlns:a16="http://schemas.microsoft.com/office/drawing/2014/main" id="{C9CFA777-1D2B-B0E8-C6B9-9AD58954F4E4}"/>
              </a:ext>
            </a:extLst>
          </p:cNvPr>
          <p:cNvSpPr txBox="1"/>
          <p:nvPr/>
        </p:nvSpPr>
        <p:spPr>
          <a:xfrm>
            <a:off x="674255" y="1093787"/>
            <a:ext cx="7573818" cy="5016758"/>
          </a:xfrm>
          <a:prstGeom prst="rect">
            <a:avLst/>
          </a:prstGeom>
          <a:noFill/>
        </p:spPr>
        <p:txBody>
          <a:bodyPr wrap="square">
            <a:spAutoFit/>
          </a:bodyPr>
          <a:lstStyle/>
          <a:p>
            <a:pPr algn="just"/>
            <a:r>
              <a:rPr lang="en-US" altLang="zh-CN" sz="2000" dirty="0"/>
              <a:t>A clustered system is another type of multiprocessor architecture that brings together multiple CPUs. Unlike the multiprocessor systems outlined in Section 1.3.2, clustered systems consist of two or more individual systems—referred to as nodes—each of which is typically a multicore system. These systems are generally considered loosely coupled.</a:t>
            </a:r>
          </a:p>
          <a:p>
            <a:pPr algn="just"/>
            <a:endParaRPr lang="en-US" altLang="zh-CN" sz="2000" dirty="0"/>
          </a:p>
          <a:p>
            <a:pPr algn="just"/>
            <a:r>
              <a:rPr lang="en-US" altLang="zh-CN" sz="2000" dirty="0"/>
              <a:t>It's important to note that the definition of a clustered system is not universally agreed upon; various commercial and open-source solutions strive to articulate what constitutes a clustered system and the merits of different forms. However, the widely accepted definition indicates that clustered computers share storage and are interconnected through a local-area network (LAN), or a faster interconnect such as InfiniBand.</a:t>
            </a:r>
          </a:p>
        </p:txBody>
      </p:sp>
    </p:spTree>
    <p:extLst>
      <p:ext uri="{BB962C8B-B14F-4D97-AF65-F5344CB8AC3E}">
        <p14:creationId xmlns:p14="http://schemas.microsoft.com/office/powerpoint/2010/main" val="202056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44E9-A9FD-B677-2591-2BF23A1069E3}"/>
              </a:ext>
            </a:extLst>
          </p:cNvPr>
          <p:cNvSpPr>
            <a:spLocks noGrp="1"/>
          </p:cNvSpPr>
          <p:nvPr>
            <p:ph type="title"/>
          </p:nvPr>
        </p:nvSpPr>
        <p:spPr/>
        <p:txBody>
          <a:bodyPr/>
          <a:lstStyle/>
          <a:p>
            <a:r>
              <a:rPr lang="en-US" altLang="zh-CN" dirty="0"/>
              <a:t>Clustered Systems</a:t>
            </a:r>
            <a:endParaRPr lang="zh-CN" altLang="en-US" dirty="0"/>
          </a:p>
        </p:txBody>
      </p:sp>
      <p:sp>
        <p:nvSpPr>
          <p:cNvPr id="3" name="Content Placeholder 2">
            <a:extLst>
              <a:ext uri="{FF2B5EF4-FFF2-40B4-BE49-F238E27FC236}">
                <a16:creationId xmlns:a16="http://schemas.microsoft.com/office/drawing/2014/main" id="{3F36F566-1346-7C88-3ABE-54F6F55B4237}"/>
              </a:ext>
            </a:extLst>
          </p:cNvPr>
          <p:cNvSpPr>
            <a:spLocks noGrp="1"/>
          </p:cNvSpPr>
          <p:nvPr>
            <p:ph idx="1"/>
          </p:nvPr>
        </p:nvSpPr>
        <p:spPr>
          <a:xfrm>
            <a:off x="806450" y="1233488"/>
            <a:ext cx="7880350" cy="4530725"/>
          </a:xfrm>
        </p:spPr>
        <p:txBody>
          <a:bodyPr/>
          <a:lstStyle/>
          <a:p>
            <a:r>
              <a:rPr lang="en-US" altLang="zh-CN" sz="2400" dirty="0"/>
              <a:t>Clustering is usually used to provide high-availability service</a:t>
            </a:r>
          </a:p>
          <a:p>
            <a:r>
              <a:rPr lang="en-US" altLang="zh-CN" sz="2400" dirty="0"/>
              <a:t>High availability provides increased reliability, which is crucial in many applications.</a:t>
            </a:r>
          </a:p>
          <a:p>
            <a:r>
              <a:rPr lang="en-US" altLang="zh-CN" sz="2400" dirty="0"/>
              <a:t>Clustering can be structured asymmetrically or symmetrically. </a:t>
            </a:r>
          </a:p>
          <a:p>
            <a:r>
              <a:rPr lang="en-US" altLang="zh-CN" sz="2400" dirty="0"/>
              <a:t>In asymmetric clustering, one machine is in hot-stand by mode while the other is running the applications.</a:t>
            </a:r>
          </a:p>
          <a:p>
            <a:r>
              <a:rPr lang="en-US" altLang="zh-CN" sz="2400" dirty="0"/>
              <a:t>In symmetric clustering, two or more hosts are running applications and are monitoring each other.</a:t>
            </a:r>
            <a:endParaRPr lang="zh-CN" altLang="en-US" sz="2400" dirty="0"/>
          </a:p>
        </p:txBody>
      </p:sp>
    </p:spTree>
    <p:extLst>
      <p:ext uri="{BB962C8B-B14F-4D97-AF65-F5344CB8AC3E}">
        <p14:creationId xmlns:p14="http://schemas.microsoft.com/office/powerpoint/2010/main" val="43473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idx="4294967295"/>
          </p:nvPr>
        </p:nvSpPr>
        <p:spPr/>
        <p:txBody>
          <a:bodyPr/>
          <a:lstStyle/>
          <a:p>
            <a:r>
              <a:rPr lang="en-US" dirty="0"/>
              <a:t>Clustered Systems</a:t>
            </a:r>
          </a:p>
        </p:txBody>
      </p:sp>
      <p:sp>
        <p:nvSpPr>
          <p:cNvPr id="28675" name="Content Placeholder 2"/>
          <p:cNvSpPr>
            <a:spLocks noGrp="1"/>
          </p:cNvSpPr>
          <p:nvPr>
            <p:ph idx="4294967295"/>
          </p:nvPr>
        </p:nvSpPr>
        <p:spPr/>
        <p:txBody>
          <a:bodyPr/>
          <a:lstStyle/>
          <a:p>
            <a:r>
              <a:rPr lang="en-US" dirty="0"/>
              <a:t>Like multiprocessor systems, but multiple systems working together</a:t>
            </a:r>
          </a:p>
          <a:p>
            <a:pPr lvl="1"/>
            <a:r>
              <a:rPr lang="en-US" dirty="0"/>
              <a:t>Usually sharing storage via a </a:t>
            </a:r>
            <a:r>
              <a:rPr lang="en-US" b="1" dirty="0">
                <a:solidFill>
                  <a:srgbClr val="3366FF"/>
                </a:solidFill>
              </a:rPr>
              <a:t>storage-area network (SAN)</a:t>
            </a:r>
          </a:p>
          <a:p>
            <a:pPr lvl="1"/>
            <a:r>
              <a:rPr lang="en-US" dirty="0"/>
              <a:t>Provides a </a:t>
            </a:r>
            <a:r>
              <a:rPr lang="en-US" b="1" dirty="0">
                <a:solidFill>
                  <a:srgbClr val="3366FF"/>
                </a:solidFill>
              </a:rPr>
              <a:t>high-availability</a:t>
            </a:r>
            <a:r>
              <a:rPr lang="en-US" b="1" dirty="0"/>
              <a:t> </a:t>
            </a:r>
            <a:r>
              <a:rPr lang="en-US" dirty="0"/>
              <a:t>service which survives failures</a:t>
            </a:r>
          </a:p>
          <a:p>
            <a:pPr lvl="2"/>
            <a:r>
              <a:rPr lang="en-US" b="1" dirty="0">
                <a:solidFill>
                  <a:srgbClr val="3366FF"/>
                </a:solidFill>
              </a:rPr>
              <a:t>Asymmetric clustering</a:t>
            </a:r>
            <a:r>
              <a:rPr lang="en-US" dirty="0">
                <a:solidFill>
                  <a:srgbClr val="3366FF"/>
                </a:solidFill>
              </a:rPr>
              <a:t> </a:t>
            </a:r>
            <a:r>
              <a:rPr lang="en-US" dirty="0"/>
              <a:t>has one machine in hot-standby mode</a:t>
            </a:r>
          </a:p>
          <a:p>
            <a:pPr lvl="2"/>
            <a:r>
              <a:rPr lang="en-US" b="1" dirty="0">
                <a:solidFill>
                  <a:srgbClr val="3366FF"/>
                </a:solidFill>
              </a:rPr>
              <a:t>Symmetric clustering</a:t>
            </a:r>
            <a:r>
              <a:rPr lang="en-US" dirty="0">
                <a:solidFill>
                  <a:srgbClr val="3366FF"/>
                </a:solidFill>
              </a:rPr>
              <a:t> </a:t>
            </a:r>
            <a:r>
              <a:rPr lang="en-US" dirty="0"/>
              <a:t>has multiple nodes running applications, monitoring each other</a:t>
            </a:r>
          </a:p>
          <a:p>
            <a:pPr lvl="1"/>
            <a:r>
              <a:rPr lang="en-US" dirty="0"/>
              <a:t>Some clusters are for </a:t>
            </a:r>
            <a:r>
              <a:rPr lang="en-US" b="1" dirty="0">
                <a:solidFill>
                  <a:srgbClr val="3366FF"/>
                </a:solidFill>
              </a:rPr>
              <a:t>high-performance computing (HPC)</a:t>
            </a:r>
          </a:p>
          <a:p>
            <a:pPr lvl="2"/>
            <a:r>
              <a:rPr lang="en-US" dirty="0"/>
              <a:t>Applications must be written to use </a:t>
            </a:r>
            <a:r>
              <a:rPr lang="en-US" b="1" dirty="0">
                <a:solidFill>
                  <a:srgbClr val="3366FF"/>
                </a:solidFill>
              </a:rPr>
              <a:t>parallelization</a:t>
            </a:r>
          </a:p>
        </p:txBody>
      </p:sp>
    </p:spTree>
    <p:extLst>
      <p:ext uri="{BB962C8B-B14F-4D97-AF65-F5344CB8AC3E}">
        <p14:creationId xmlns:p14="http://schemas.microsoft.com/office/powerpoint/2010/main" val="1087880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277813"/>
            <a:ext cx="7723187" cy="576262"/>
          </a:xfrm>
        </p:spPr>
        <p:txBody>
          <a:bodyPr/>
          <a:lstStyle/>
          <a:p>
            <a:pPr eaLnBrk="1" hangingPunct="1"/>
            <a:r>
              <a:rPr lang="en-US" dirty="0"/>
              <a:t>What is an Operating System?</a:t>
            </a:r>
          </a:p>
        </p:txBody>
      </p:sp>
      <p:sp>
        <p:nvSpPr>
          <p:cNvPr id="6147" name="Rectangle 3"/>
          <p:cNvSpPr>
            <a:spLocks noGrp="1" noChangeArrowheads="1"/>
          </p:cNvSpPr>
          <p:nvPr>
            <p:ph type="body" idx="4294967295"/>
          </p:nvPr>
        </p:nvSpPr>
        <p:spPr>
          <a:xfrm>
            <a:off x="862013" y="1535113"/>
            <a:ext cx="7867650" cy="4159250"/>
          </a:xfrm>
        </p:spPr>
        <p:txBody>
          <a:bodyPr/>
          <a:lstStyle/>
          <a:p>
            <a:r>
              <a:rPr lang="en-US" sz="2400" b="1" dirty="0"/>
              <a:t>A program that acts as an intermediary between a user of a computer and the computer hardware</a:t>
            </a:r>
          </a:p>
          <a:p>
            <a:endParaRPr lang="en-US" sz="2400" b="1" dirty="0"/>
          </a:p>
          <a:p>
            <a:r>
              <a:rPr lang="en-US" sz="2400" b="1" dirty="0"/>
              <a:t>Operating system goals:</a:t>
            </a:r>
          </a:p>
          <a:p>
            <a:pPr lvl="1"/>
            <a:r>
              <a:rPr lang="en-US" sz="2400" b="1" dirty="0"/>
              <a:t>Execute user programs and make solving user problems easier</a:t>
            </a:r>
          </a:p>
          <a:p>
            <a:pPr lvl="1"/>
            <a:r>
              <a:rPr lang="en-US" sz="2400" b="1" dirty="0"/>
              <a:t>Make the computer system convenient to use</a:t>
            </a:r>
          </a:p>
          <a:p>
            <a:pPr lvl="1"/>
            <a:r>
              <a:rPr lang="en-US" sz="2400" b="1" dirty="0"/>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p:txBody>
          <a:bodyPr/>
          <a:lstStyle/>
          <a:p>
            <a:r>
              <a:rPr lang="en-US"/>
              <a:t>Clustered Systems</a:t>
            </a:r>
          </a:p>
        </p:txBody>
      </p:sp>
      <p:pic>
        <p:nvPicPr>
          <p:cNvPr id="3" name="Picture 2">
            <a:extLst>
              <a:ext uri="{FF2B5EF4-FFF2-40B4-BE49-F238E27FC236}">
                <a16:creationId xmlns:a16="http://schemas.microsoft.com/office/drawing/2014/main" id="{969DE59F-3AA0-C909-8E0A-9634245C394F}"/>
              </a:ext>
            </a:extLst>
          </p:cNvPr>
          <p:cNvPicPr>
            <a:picLocks noChangeAspect="1"/>
          </p:cNvPicPr>
          <p:nvPr/>
        </p:nvPicPr>
        <p:blipFill>
          <a:blip r:embed="rId2"/>
          <a:stretch>
            <a:fillRect/>
          </a:stretch>
        </p:blipFill>
        <p:spPr>
          <a:xfrm>
            <a:off x="651915" y="1018838"/>
            <a:ext cx="7840169" cy="4820323"/>
          </a:xfrm>
          <a:prstGeom prst="rect">
            <a:avLst/>
          </a:prstGeom>
        </p:spPr>
      </p:pic>
    </p:spTree>
    <p:extLst>
      <p:ext uri="{BB962C8B-B14F-4D97-AF65-F5344CB8AC3E}">
        <p14:creationId xmlns:p14="http://schemas.microsoft.com/office/powerpoint/2010/main" val="2174750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069975" y="277813"/>
            <a:ext cx="7616825" cy="576262"/>
          </a:xfrm>
        </p:spPr>
        <p:txBody>
          <a:bodyPr/>
          <a:lstStyle/>
          <a:p>
            <a:pPr eaLnBrk="1" hangingPunct="1"/>
            <a:r>
              <a:rPr lang="en-US"/>
              <a:t>Operating System Structure</a:t>
            </a:r>
          </a:p>
        </p:txBody>
      </p:sp>
      <p:sp>
        <p:nvSpPr>
          <p:cNvPr id="30723" name="Rectangle 3"/>
          <p:cNvSpPr>
            <a:spLocks noGrp="1" noChangeArrowheads="1"/>
          </p:cNvSpPr>
          <p:nvPr>
            <p:ph type="body" idx="4294967295"/>
          </p:nvPr>
        </p:nvSpPr>
        <p:spPr>
          <a:xfrm>
            <a:off x="827088" y="1039813"/>
            <a:ext cx="7832725" cy="5462587"/>
          </a:xfrm>
        </p:spPr>
        <p:txBody>
          <a:bodyPr/>
          <a:lstStyle/>
          <a:p>
            <a:pPr>
              <a:lnSpc>
                <a:spcPct val="90000"/>
              </a:lnSpc>
              <a:buFont typeface="Monotype Sorts" charset="2"/>
              <a:buNone/>
            </a:pPr>
            <a:endParaRPr lang="en-US" sz="1600"/>
          </a:p>
          <a:p>
            <a:pPr>
              <a:lnSpc>
                <a:spcPct val="90000"/>
              </a:lnSpc>
            </a:pPr>
            <a:r>
              <a:rPr lang="en-US" b="1">
                <a:solidFill>
                  <a:srgbClr val="3366FF"/>
                </a:solidFill>
              </a:rPr>
              <a:t>Multiprogramming</a:t>
            </a:r>
            <a:r>
              <a:rPr lang="en-US" sz="1600"/>
              <a:t> needed for efficiency</a:t>
            </a:r>
          </a:p>
          <a:p>
            <a:pPr lvl="1">
              <a:lnSpc>
                <a:spcPct val="90000"/>
              </a:lnSpc>
            </a:pPr>
            <a:r>
              <a:rPr lang="en-US" sz="1600"/>
              <a:t>Single user cannot keep CPU and I/O devices busy at all times</a:t>
            </a:r>
          </a:p>
          <a:p>
            <a:pPr lvl="1">
              <a:lnSpc>
                <a:spcPct val="90000"/>
              </a:lnSpc>
            </a:pPr>
            <a:r>
              <a:rPr lang="en-US" sz="1600"/>
              <a:t>Multiprogramming organizes jobs (code and data) so CPU always has one to execute</a:t>
            </a:r>
          </a:p>
          <a:p>
            <a:pPr lvl="1">
              <a:lnSpc>
                <a:spcPct val="90000"/>
              </a:lnSpc>
            </a:pPr>
            <a:r>
              <a:rPr lang="en-US" sz="1600"/>
              <a:t>A subset of total jobs in system is kept in memory</a:t>
            </a:r>
          </a:p>
          <a:p>
            <a:pPr lvl="1">
              <a:lnSpc>
                <a:spcPct val="90000"/>
              </a:lnSpc>
            </a:pPr>
            <a:r>
              <a:rPr lang="en-US" sz="1600"/>
              <a:t>One job selected and run via </a:t>
            </a:r>
            <a:r>
              <a:rPr lang="en-US" b="1">
                <a:solidFill>
                  <a:srgbClr val="3366FF"/>
                </a:solidFill>
              </a:rPr>
              <a:t>job scheduling</a:t>
            </a:r>
          </a:p>
          <a:p>
            <a:pPr lvl="1">
              <a:lnSpc>
                <a:spcPct val="90000"/>
              </a:lnSpc>
            </a:pPr>
            <a:r>
              <a:rPr lang="en-US" sz="1600"/>
              <a:t>When it has to wait (for I/O for example), OS switches to another job</a:t>
            </a:r>
          </a:p>
          <a:p>
            <a:pPr lvl="1">
              <a:lnSpc>
                <a:spcPct val="90000"/>
              </a:lnSpc>
            </a:pPr>
            <a:endParaRPr lang="en-US" sz="800"/>
          </a:p>
          <a:p>
            <a:pPr>
              <a:lnSpc>
                <a:spcPct val="90000"/>
              </a:lnSpc>
            </a:pPr>
            <a:r>
              <a:rPr lang="en-US" b="1">
                <a:solidFill>
                  <a:srgbClr val="3366FF"/>
                </a:solidFill>
              </a:rPr>
              <a:t>Timesharing (multitasking) </a:t>
            </a:r>
            <a:r>
              <a:rPr lang="en-US" sz="1600"/>
              <a:t>is logical extension in which CPU switches jobs so frequently that users can interact with each job while it is running, creating </a:t>
            </a:r>
            <a:r>
              <a:rPr lang="en-US" b="1">
                <a:solidFill>
                  <a:srgbClr val="3366FF"/>
                </a:solidFill>
              </a:rPr>
              <a:t>interactive</a:t>
            </a:r>
            <a:r>
              <a:rPr lang="en-US" sz="1600"/>
              <a:t> computing</a:t>
            </a:r>
          </a:p>
          <a:p>
            <a:pPr lvl="1">
              <a:lnSpc>
                <a:spcPct val="90000"/>
              </a:lnSpc>
            </a:pPr>
            <a:r>
              <a:rPr lang="en-US" b="1">
                <a:solidFill>
                  <a:srgbClr val="3366FF"/>
                </a:solidFill>
              </a:rPr>
              <a:t>Response time </a:t>
            </a:r>
            <a:r>
              <a:rPr lang="en-US" sz="1600"/>
              <a:t>should be &lt; 1 second</a:t>
            </a:r>
          </a:p>
          <a:p>
            <a:pPr lvl="1">
              <a:lnSpc>
                <a:spcPct val="90000"/>
              </a:lnSpc>
            </a:pPr>
            <a:r>
              <a:rPr lang="en-US" sz="1600"/>
              <a:t>Each user has at least one program executing in memory </a:t>
            </a:r>
            <a:r>
              <a:rPr lang="en-US" sz="1600">
                <a:sym typeface="Wingdings 3" charset="2"/>
              </a:rPr>
              <a:t></a:t>
            </a:r>
            <a:r>
              <a:rPr lang="en-US" b="1">
                <a:solidFill>
                  <a:srgbClr val="3366FF"/>
                </a:solidFill>
                <a:sym typeface="Wingdings 3" charset="2"/>
              </a:rPr>
              <a:t>process</a:t>
            </a:r>
          </a:p>
          <a:p>
            <a:pPr lvl="1">
              <a:lnSpc>
                <a:spcPct val="90000"/>
              </a:lnSpc>
            </a:pPr>
            <a:r>
              <a:rPr lang="en-US" sz="1600">
                <a:sym typeface="Wingdings 3" charset="2"/>
              </a:rPr>
              <a:t>If several jobs ready to run at the same time  </a:t>
            </a:r>
            <a:r>
              <a:rPr lang="en-US" b="1">
                <a:solidFill>
                  <a:srgbClr val="3366FF"/>
                </a:solidFill>
                <a:sym typeface="Wingdings 3" charset="2"/>
              </a:rPr>
              <a:t>CPU scheduling</a:t>
            </a:r>
          </a:p>
          <a:p>
            <a:pPr lvl="1">
              <a:lnSpc>
                <a:spcPct val="90000"/>
              </a:lnSpc>
            </a:pPr>
            <a:r>
              <a:rPr lang="en-US" sz="1600">
                <a:sym typeface="Wingdings 3" charset="2"/>
              </a:rPr>
              <a:t>If processes don’t fit in memory, </a:t>
            </a:r>
            <a:r>
              <a:rPr lang="en-US" b="1">
                <a:solidFill>
                  <a:srgbClr val="3366FF"/>
                </a:solidFill>
                <a:sym typeface="Wingdings 3" charset="2"/>
              </a:rPr>
              <a:t>swapping</a:t>
            </a:r>
            <a:r>
              <a:rPr lang="en-US" sz="1600">
                <a:sym typeface="Wingdings 3" charset="2"/>
              </a:rPr>
              <a:t> moves them in and out to run</a:t>
            </a:r>
          </a:p>
          <a:p>
            <a:pPr lvl="1">
              <a:lnSpc>
                <a:spcPct val="90000"/>
              </a:lnSpc>
            </a:pPr>
            <a:r>
              <a:rPr lang="en-US" b="1">
                <a:solidFill>
                  <a:srgbClr val="3366FF"/>
                </a:solidFill>
                <a:sym typeface="Wingdings 3" charset="2"/>
              </a:rPr>
              <a:t>Virtual memory </a:t>
            </a:r>
            <a:r>
              <a:rPr lang="en-US" sz="1600">
                <a:sym typeface="Wingdings 3" charset="2"/>
              </a:rPr>
              <a:t>allows execution of processes not completely in memory</a:t>
            </a:r>
          </a:p>
        </p:txBody>
      </p:sp>
    </p:spTree>
    <p:extLst>
      <p:ext uri="{BB962C8B-B14F-4D97-AF65-F5344CB8AC3E}">
        <p14:creationId xmlns:p14="http://schemas.microsoft.com/office/powerpoint/2010/main" val="274074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985838" y="277813"/>
            <a:ext cx="8229600" cy="576262"/>
          </a:xfrm>
        </p:spPr>
        <p:txBody>
          <a:bodyPr/>
          <a:lstStyle/>
          <a:p>
            <a:pPr eaLnBrk="1" hangingPunct="1"/>
            <a:r>
              <a:rPr lang="en-US" sz="2800"/>
              <a:t>Memory Layout for Multiprogrammed System</a:t>
            </a:r>
          </a:p>
        </p:txBody>
      </p:sp>
      <p:pic>
        <p:nvPicPr>
          <p:cNvPr id="31747" name="Picture 4"/>
          <p:cNvPicPr>
            <a:picLocks noChangeAspect="1" noChangeArrowheads="1"/>
          </p:cNvPicPr>
          <p:nvPr/>
        </p:nvPicPr>
        <p:blipFill>
          <a:blip r:embed="rId3"/>
          <a:srcRect/>
          <a:stretch>
            <a:fillRect/>
          </a:stretch>
        </p:blipFill>
        <p:spPr bwMode="auto">
          <a:xfrm>
            <a:off x="2590800" y="1276350"/>
            <a:ext cx="3111500" cy="4791075"/>
          </a:xfrm>
          <a:prstGeom prst="rect">
            <a:avLst/>
          </a:prstGeom>
          <a:noFill/>
          <a:ln w="9525">
            <a:noFill/>
            <a:miter lim="800000"/>
            <a:headEnd/>
            <a:tailEnd/>
          </a:ln>
        </p:spPr>
      </p:pic>
    </p:spTree>
    <p:extLst>
      <p:ext uri="{BB962C8B-B14F-4D97-AF65-F5344CB8AC3E}">
        <p14:creationId xmlns:p14="http://schemas.microsoft.com/office/powerpoint/2010/main" val="131239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895350" y="277813"/>
            <a:ext cx="7791450" cy="576262"/>
          </a:xfrm>
        </p:spPr>
        <p:txBody>
          <a:bodyPr/>
          <a:lstStyle/>
          <a:p>
            <a:pPr eaLnBrk="1" hangingPunct="1"/>
            <a:r>
              <a:rPr lang="en-US"/>
              <a:t>Operating-System Operations</a:t>
            </a:r>
          </a:p>
        </p:txBody>
      </p:sp>
      <p:sp>
        <p:nvSpPr>
          <p:cNvPr id="32771" name="Rectangle 3"/>
          <p:cNvSpPr>
            <a:spLocks noGrp="1" noChangeArrowheads="1"/>
          </p:cNvSpPr>
          <p:nvPr>
            <p:ph type="body" idx="4294967295"/>
          </p:nvPr>
        </p:nvSpPr>
        <p:spPr>
          <a:xfrm>
            <a:off x="806450" y="1233488"/>
            <a:ext cx="7762875" cy="4938712"/>
          </a:xfrm>
        </p:spPr>
        <p:txBody>
          <a:bodyPr/>
          <a:lstStyle/>
          <a:p>
            <a:pPr>
              <a:lnSpc>
                <a:spcPct val="90000"/>
              </a:lnSpc>
            </a:pPr>
            <a:r>
              <a:rPr lang="en-US"/>
              <a:t>Interrupt driven by hardware</a:t>
            </a:r>
          </a:p>
          <a:p>
            <a:pPr>
              <a:lnSpc>
                <a:spcPct val="90000"/>
              </a:lnSpc>
            </a:pPr>
            <a:r>
              <a:rPr lang="en-US"/>
              <a:t>Software error or request creates </a:t>
            </a:r>
            <a:r>
              <a:rPr lang="en-US" b="1">
                <a:solidFill>
                  <a:srgbClr val="3366FF"/>
                </a:solidFill>
              </a:rPr>
              <a:t>exception </a:t>
            </a:r>
            <a:r>
              <a:rPr lang="en-US"/>
              <a:t>or </a:t>
            </a:r>
            <a:r>
              <a:rPr lang="en-US" b="1">
                <a:solidFill>
                  <a:srgbClr val="3366FF"/>
                </a:solidFill>
              </a:rPr>
              <a:t>trap</a:t>
            </a:r>
          </a:p>
          <a:p>
            <a:pPr lvl="1">
              <a:lnSpc>
                <a:spcPct val="90000"/>
              </a:lnSpc>
            </a:pPr>
            <a:r>
              <a:rPr lang="en-US"/>
              <a:t>Division by zero, request for operating system service</a:t>
            </a:r>
          </a:p>
          <a:p>
            <a:pPr>
              <a:lnSpc>
                <a:spcPct val="90000"/>
              </a:lnSpc>
            </a:pPr>
            <a:r>
              <a:rPr lang="en-US"/>
              <a:t>Other process problems include infinite loop, processes modifying each other or the operating system</a:t>
            </a:r>
          </a:p>
          <a:p>
            <a:pPr>
              <a:lnSpc>
                <a:spcPct val="90000"/>
              </a:lnSpc>
            </a:pPr>
            <a:r>
              <a:rPr lang="en-US" b="1">
                <a:solidFill>
                  <a:srgbClr val="3366FF"/>
                </a:solidFill>
              </a:rPr>
              <a:t>Dual-mode </a:t>
            </a:r>
            <a:r>
              <a:rPr lang="en-US"/>
              <a:t>operation allows OS to protect itself and other system components</a:t>
            </a:r>
          </a:p>
          <a:p>
            <a:pPr lvl="1">
              <a:lnSpc>
                <a:spcPct val="90000"/>
              </a:lnSpc>
            </a:pPr>
            <a:r>
              <a:rPr lang="en-US" b="1">
                <a:solidFill>
                  <a:srgbClr val="3366FF"/>
                </a:solidFill>
              </a:rPr>
              <a:t>User mode </a:t>
            </a:r>
            <a:r>
              <a:rPr lang="en-US"/>
              <a:t>and </a:t>
            </a:r>
            <a:r>
              <a:rPr lang="en-US" b="1">
                <a:solidFill>
                  <a:srgbClr val="3366FF"/>
                </a:solidFill>
              </a:rPr>
              <a:t>kernel mode </a:t>
            </a:r>
          </a:p>
          <a:p>
            <a:pPr lvl="1">
              <a:lnSpc>
                <a:spcPct val="90000"/>
              </a:lnSpc>
            </a:pPr>
            <a:r>
              <a:rPr lang="en-US" b="1">
                <a:solidFill>
                  <a:srgbClr val="3366FF"/>
                </a:solidFill>
              </a:rPr>
              <a:t>Mode bit </a:t>
            </a:r>
            <a:r>
              <a:rPr lang="en-US"/>
              <a:t>provided by hardware</a:t>
            </a:r>
          </a:p>
          <a:p>
            <a:pPr lvl="2">
              <a:lnSpc>
                <a:spcPct val="90000"/>
              </a:lnSpc>
            </a:pPr>
            <a:r>
              <a:rPr lang="en-US"/>
              <a:t>Provides ability to distinguish when system is running user code or kernel code</a:t>
            </a:r>
          </a:p>
          <a:p>
            <a:pPr lvl="2">
              <a:lnSpc>
                <a:spcPct val="90000"/>
              </a:lnSpc>
            </a:pPr>
            <a:r>
              <a:rPr lang="en-US"/>
              <a:t>Some instructions designated as </a:t>
            </a:r>
            <a:r>
              <a:rPr lang="en-US" b="1">
                <a:solidFill>
                  <a:srgbClr val="3366FF"/>
                </a:solidFill>
              </a:rPr>
              <a:t>privileged</a:t>
            </a:r>
            <a:r>
              <a:rPr lang="en-US"/>
              <a:t>, only executable in kernel mode</a:t>
            </a:r>
          </a:p>
          <a:p>
            <a:pPr lvl="2">
              <a:lnSpc>
                <a:spcPct val="90000"/>
              </a:lnSpc>
            </a:pPr>
            <a:r>
              <a:rPr lang="en-US"/>
              <a:t>System call changes mode to kernel, return from call resets it to user</a:t>
            </a:r>
          </a:p>
          <a:p>
            <a:pPr lvl="1">
              <a:lnSpc>
                <a:spcPct val="90000"/>
              </a:lnSpc>
            </a:pPr>
            <a:endParaRPr lang="en-US"/>
          </a:p>
        </p:txBody>
      </p:sp>
    </p:spTree>
    <p:extLst>
      <p:ext uri="{BB962C8B-B14F-4D97-AF65-F5344CB8AC3E}">
        <p14:creationId xmlns:p14="http://schemas.microsoft.com/office/powerpoint/2010/main" val="2910725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771525" y="277813"/>
            <a:ext cx="8415338" cy="576262"/>
          </a:xfrm>
        </p:spPr>
        <p:txBody>
          <a:bodyPr/>
          <a:lstStyle/>
          <a:p>
            <a:pPr eaLnBrk="1" hangingPunct="1"/>
            <a:r>
              <a:rPr lang="en-US"/>
              <a:t>Transition from User to Kernel Mode</a:t>
            </a:r>
          </a:p>
        </p:txBody>
      </p:sp>
      <p:sp>
        <p:nvSpPr>
          <p:cNvPr id="33795" name="Rectangle 4"/>
          <p:cNvSpPr>
            <a:spLocks noGrp="1" noChangeArrowheads="1"/>
          </p:cNvSpPr>
          <p:nvPr>
            <p:ph type="body" idx="4294967295"/>
          </p:nvPr>
        </p:nvSpPr>
        <p:spPr>
          <a:xfrm>
            <a:off x="806450" y="1233488"/>
            <a:ext cx="7753350" cy="4530725"/>
          </a:xfrm>
        </p:spPr>
        <p:txBody>
          <a:bodyPr/>
          <a:lstStyle/>
          <a:p>
            <a:r>
              <a:rPr lang="en-US"/>
              <a:t>Timer to prevent infinite loop / process hogging resources</a:t>
            </a:r>
          </a:p>
          <a:p>
            <a:pPr lvl="1"/>
            <a:r>
              <a:rPr lang="en-US"/>
              <a:t>Set interrupt after specific period</a:t>
            </a:r>
          </a:p>
          <a:p>
            <a:pPr lvl="1"/>
            <a:r>
              <a:rPr lang="en-US"/>
              <a:t>Operating system decrements counter</a:t>
            </a:r>
          </a:p>
          <a:p>
            <a:pPr lvl="1"/>
            <a:r>
              <a:rPr lang="en-US"/>
              <a:t>When counter zero generate an interrupt</a:t>
            </a:r>
          </a:p>
          <a:p>
            <a:pPr lvl="1"/>
            <a:r>
              <a:rPr lang="en-US"/>
              <a:t>Set up before scheduling process to regain control or terminate program that exceeds allotted time</a:t>
            </a:r>
          </a:p>
        </p:txBody>
      </p:sp>
      <p:pic>
        <p:nvPicPr>
          <p:cNvPr id="33796" name="Picture 5"/>
          <p:cNvPicPr>
            <a:picLocks noChangeAspect="1" noChangeArrowheads="1"/>
          </p:cNvPicPr>
          <p:nvPr/>
        </p:nvPicPr>
        <p:blipFill>
          <a:blip r:embed="rId3"/>
          <a:srcRect/>
          <a:stretch>
            <a:fillRect/>
          </a:stretch>
        </p:blipFill>
        <p:spPr bwMode="auto">
          <a:xfrm>
            <a:off x="768350" y="3581400"/>
            <a:ext cx="7602538" cy="2346325"/>
          </a:xfrm>
          <a:prstGeom prst="rect">
            <a:avLst/>
          </a:prstGeom>
          <a:noFill/>
          <a:ln w="9525">
            <a:noFill/>
            <a:miter lim="800000"/>
            <a:headEnd/>
            <a:tailEnd/>
          </a:ln>
        </p:spPr>
      </p:pic>
    </p:spTree>
    <p:extLst>
      <p:ext uri="{BB962C8B-B14F-4D97-AF65-F5344CB8AC3E}">
        <p14:creationId xmlns:p14="http://schemas.microsoft.com/office/powerpoint/2010/main" val="1842972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1089025" y="277813"/>
            <a:ext cx="7597775" cy="576262"/>
          </a:xfrm>
        </p:spPr>
        <p:txBody>
          <a:bodyPr/>
          <a:lstStyle/>
          <a:p>
            <a:pPr eaLnBrk="1" hangingPunct="1"/>
            <a:r>
              <a:rPr lang="en-US"/>
              <a:t>Process Management</a:t>
            </a:r>
          </a:p>
        </p:txBody>
      </p:sp>
      <p:sp>
        <p:nvSpPr>
          <p:cNvPr id="34819" name="Rectangle 3"/>
          <p:cNvSpPr>
            <a:spLocks noGrp="1" noChangeArrowheads="1"/>
          </p:cNvSpPr>
          <p:nvPr>
            <p:ph type="body" idx="4294967295"/>
          </p:nvPr>
        </p:nvSpPr>
        <p:spPr>
          <a:xfrm>
            <a:off x="827088" y="935038"/>
            <a:ext cx="7361237" cy="5105400"/>
          </a:xfrm>
        </p:spPr>
        <p:txBody>
          <a:bodyPr/>
          <a:lstStyle/>
          <a:p>
            <a:pPr>
              <a:lnSpc>
                <a:spcPct val="90000"/>
              </a:lnSpc>
            </a:pPr>
            <a:endParaRPr lang="en-US"/>
          </a:p>
          <a:p>
            <a:pPr>
              <a:lnSpc>
                <a:spcPct val="90000"/>
              </a:lnSpc>
            </a:pPr>
            <a:r>
              <a:rPr lang="en-US"/>
              <a:t>A process is a program in execution. It is a unit of work within the system. Program is a </a:t>
            </a:r>
            <a:r>
              <a:rPr lang="en-US" i="1"/>
              <a:t>passive entity</a:t>
            </a:r>
            <a:r>
              <a:rPr lang="en-US"/>
              <a:t>, process is </a:t>
            </a:r>
            <a:r>
              <a:rPr lang="en-US">
                <a:solidFill>
                  <a:srgbClr val="000000"/>
                </a:solidFill>
              </a:rPr>
              <a:t>an </a:t>
            </a:r>
            <a:r>
              <a:rPr lang="en-US" i="1">
                <a:solidFill>
                  <a:srgbClr val="000000"/>
                </a:solidFill>
              </a:rPr>
              <a:t>active entity</a:t>
            </a:r>
            <a:r>
              <a:rPr lang="en-US"/>
              <a:t>.</a:t>
            </a:r>
          </a:p>
          <a:p>
            <a:pPr>
              <a:lnSpc>
                <a:spcPct val="90000"/>
              </a:lnSpc>
            </a:pPr>
            <a:r>
              <a:rPr lang="en-US"/>
              <a:t>Process needs resources to accomplish its task</a:t>
            </a:r>
          </a:p>
          <a:p>
            <a:pPr lvl="1">
              <a:lnSpc>
                <a:spcPct val="90000"/>
              </a:lnSpc>
            </a:pPr>
            <a:r>
              <a:rPr lang="en-US"/>
              <a:t>CPU, memory, I/O, files</a:t>
            </a:r>
          </a:p>
          <a:p>
            <a:pPr lvl="1">
              <a:lnSpc>
                <a:spcPct val="90000"/>
              </a:lnSpc>
            </a:pPr>
            <a:r>
              <a:rPr lang="en-US"/>
              <a:t>Initialization data</a:t>
            </a:r>
          </a:p>
          <a:p>
            <a:pPr>
              <a:lnSpc>
                <a:spcPct val="90000"/>
              </a:lnSpc>
            </a:pPr>
            <a:r>
              <a:rPr lang="en-US"/>
              <a:t>Process termination requires reclaim of any reusable resources</a:t>
            </a:r>
          </a:p>
          <a:p>
            <a:pPr>
              <a:lnSpc>
                <a:spcPct val="90000"/>
              </a:lnSpc>
            </a:pPr>
            <a:r>
              <a:rPr lang="en-US"/>
              <a:t>Single-threaded process has one </a:t>
            </a:r>
            <a:r>
              <a:rPr lang="en-US" b="1">
                <a:solidFill>
                  <a:srgbClr val="3366FF"/>
                </a:solidFill>
              </a:rPr>
              <a:t>program counter</a:t>
            </a:r>
            <a:r>
              <a:rPr lang="en-US" sz="2000" b="1">
                <a:solidFill>
                  <a:srgbClr val="3366FF"/>
                </a:solidFill>
              </a:rPr>
              <a:t> </a:t>
            </a:r>
            <a:r>
              <a:rPr lang="en-US"/>
              <a:t>specifying location of next instruction to execute</a:t>
            </a:r>
          </a:p>
          <a:p>
            <a:pPr lvl="1">
              <a:lnSpc>
                <a:spcPct val="90000"/>
              </a:lnSpc>
            </a:pPr>
            <a:r>
              <a:rPr lang="en-US"/>
              <a:t>Process executes instructions sequentially, one at a time, until completion</a:t>
            </a:r>
          </a:p>
          <a:p>
            <a:pPr>
              <a:lnSpc>
                <a:spcPct val="90000"/>
              </a:lnSpc>
            </a:pPr>
            <a:r>
              <a:rPr lang="en-US"/>
              <a:t>Multi-threaded process has one program counter per thread</a:t>
            </a:r>
          </a:p>
          <a:p>
            <a:pPr>
              <a:lnSpc>
                <a:spcPct val="90000"/>
              </a:lnSpc>
            </a:pPr>
            <a:r>
              <a:rPr lang="en-US"/>
              <a:t>Typically system has many processes, some user, some operating system running concurrently on one or more CPUs</a:t>
            </a:r>
          </a:p>
          <a:p>
            <a:pPr lvl="1">
              <a:lnSpc>
                <a:spcPct val="90000"/>
              </a:lnSpc>
            </a:pPr>
            <a:r>
              <a:rPr lang="en-US"/>
              <a:t>Concurrency by multiplexing the CPUs among the processes / threads</a:t>
            </a:r>
          </a:p>
          <a:p>
            <a:pPr>
              <a:lnSpc>
                <a:spcPct val="90000"/>
              </a:lnSpc>
              <a:buFont typeface="Monotype Sorts" charset="2"/>
              <a:buNone/>
            </a:pPr>
            <a:endParaRPr lang="en-US"/>
          </a:p>
        </p:txBody>
      </p:sp>
    </p:spTree>
    <p:extLst>
      <p:ext uri="{BB962C8B-B14F-4D97-AF65-F5344CB8AC3E}">
        <p14:creationId xmlns:p14="http://schemas.microsoft.com/office/powerpoint/2010/main" val="2005769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1128713" y="277813"/>
            <a:ext cx="7558087" cy="576262"/>
          </a:xfrm>
        </p:spPr>
        <p:txBody>
          <a:bodyPr/>
          <a:lstStyle/>
          <a:p>
            <a:pPr eaLnBrk="1" hangingPunct="1"/>
            <a:r>
              <a:rPr lang="en-US"/>
              <a:t>Process Management Activities</a:t>
            </a:r>
          </a:p>
        </p:txBody>
      </p:sp>
      <p:sp>
        <p:nvSpPr>
          <p:cNvPr id="35843" name="Rectangle 3"/>
          <p:cNvSpPr>
            <a:spLocks noGrp="1" noChangeArrowheads="1"/>
          </p:cNvSpPr>
          <p:nvPr>
            <p:ph type="body" idx="4294967295"/>
          </p:nvPr>
        </p:nvSpPr>
        <p:spPr>
          <a:xfrm>
            <a:off x="1077913" y="1728788"/>
            <a:ext cx="7958137" cy="4035425"/>
          </a:xfrm>
        </p:spPr>
        <p:txBody>
          <a:bodyPr/>
          <a:lstStyle/>
          <a:p>
            <a:pPr>
              <a:buFont typeface="Monotype Sorts" charset="2"/>
              <a:buNone/>
            </a:pPr>
            <a:r>
              <a:rPr lang="en-US"/>
              <a:t>     </a:t>
            </a:r>
          </a:p>
          <a:p>
            <a:r>
              <a:rPr lang="en-US"/>
              <a:t>Creating and deleting both user and system processes</a:t>
            </a:r>
          </a:p>
          <a:p>
            <a:r>
              <a:rPr lang="en-US"/>
              <a:t>Suspending and resuming processes</a:t>
            </a:r>
          </a:p>
          <a:p>
            <a:r>
              <a:rPr lang="en-US"/>
              <a:t>Providing mechanisms for process synchronization</a:t>
            </a:r>
          </a:p>
          <a:p>
            <a:r>
              <a:rPr lang="en-US"/>
              <a:t>Providing mechanisms for process communication</a:t>
            </a:r>
          </a:p>
          <a:p>
            <a:r>
              <a:rPr lang="en-US"/>
              <a:t>Providing mechanisms for deadlock handling</a:t>
            </a:r>
          </a:p>
        </p:txBody>
      </p:sp>
      <p:sp>
        <p:nvSpPr>
          <p:cNvPr id="35844" name="Text Box 4"/>
          <p:cNvSpPr txBox="1">
            <a:spLocks noChangeArrowheads="1"/>
          </p:cNvSpPr>
          <p:nvPr/>
        </p:nvSpPr>
        <p:spPr bwMode="auto">
          <a:xfrm>
            <a:off x="885825" y="1238250"/>
            <a:ext cx="7586663" cy="641350"/>
          </a:xfrm>
          <a:prstGeom prst="rect">
            <a:avLst/>
          </a:prstGeom>
          <a:noFill/>
          <a:ln w="9525">
            <a:noFill/>
            <a:miter lim="800000"/>
            <a:headEnd/>
            <a:tailEnd/>
          </a:ln>
        </p:spPr>
        <p:txBody>
          <a:bodyPr>
            <a:spAutoFit/>
          </a:bodyPr>
          <a:lstStyle/>
          <a:p>
            <a:pPr>
              <a:spcBef>
                <a:spcPct val="50000"/>
              </a:spcBef>
            </a:pPr>
            <a:r>
              <a:rPr lang="en-US">
                <a:latin typeface="Helvetica" charset="0"/>
              </a:rPr>
              <a:t>The operating system is responsible for the following activities in connection with process management:</a:t>
            </a:r>
          </a:p>
        </p:txBody>
      </p:sp>
    </p:spTree>
    <p:extLst>
      <p:ext uri="{BB962C8B-B14F-4D97-AF65-F5344CB8AC3E}">
        <p14:creationId xmlns:p14="http://schemas.microsoft.com/office/powerpoint/2010/main" val="194562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1090613" y="277813"/>
            <a:ext cx="7596187" cy="576262"/>
          </a:xfrm>
        </p:spPr>
        <p:txBody>
          <a:bodyPr/>
          <a:lstStyle/>
          <a:p>
            <a:pPr eaLnBrk="1" hangingPunct="1"/>
            <a:r>
              <a:rPr lang="en-US"/>
              <a:t>Memory Management</a:t>
            </a:r>
          </a:p>
        </p:txBody>
      </p:sp>
      <p:sp>
        <p:nvSpPr>
          <p:cNvPr id="36867" name="Rectangle 3"/>
          <p:cNvSpPr>
            <a:spLocks noGrp="1" noChangeArrowheads="1"/>
          </p:cNvSpPr>
          <p:nvPr>
            <p:ph type="body" idx="4294967295"/>
          </p:nvPr>
        </p:nvSpPr>
        <p:spPr>
          <a:xfrm>
            <a:off x="806450" y="1233488"/>
            <a:ext cx="7654925" cy="4530725"/>
          </a:xfrm>
        </p:spPr>
        <p:txBody>
          <a:bodyPr/>
          <a:lstStyle/>
          <a:p>
            <a:r>
              <a:rPr lang="en-US"/>
              <a:t>All data in memory before and after processing</a:t>
            </a:r>
          </a:p>
          <a:p>
            <a:endParaRPr lang="en-US" sz="800"/>
          </a:p>
          <a:p>
            <a:r>
              <a:rPr lang="en-US"/>
              <a:t>All instructions in memory in order to execute</a:t>
            </a:r>
          </a:p>
          <a:p>
            <a:endParaRPr lang="en-US" sz="800"/>
          </a:p>
          <a:p>
            <a:r>
              <a:rPr lang="en-US"/>
              <a:t>Memory management determines what is in memory when</a:t>
            </a:r>
          </a:p>
          <a:p>
            <a:pPr lvl="1"/>
            <a:r>
              <a:rPr lang="en-US"/>
              <a:t>Optimizing CPU utilization and computer response to users</a:t>
            </a:r>
          </a:p>
          <a:p>
            <a:pPr lvl="1"/>
            <a:endParaRPr lang="en-US" sz="800"/>
          </a:p>
          <a:p>
            <a:r>
              <a:rPr lang="en-US"/>
              <a:t>Memory management activities</a:t>
            </a:r>
          </a:p>
          <a:p>
            <a:pPr lvl="1"/>
            <a:r>
              <a:rPr lang="en-US"/>
              <a:t>Keeping track of which parts of memory are currently being used and by whom</a:t>
            </a:r>
          </a:p>
          <a:p>
            <a:pPr lvl="1"/>
            <a:r>
              <a:rPr lang="en-US"/>
              <a:t>Deciding which processes (or parts thereof) and data to move into and out of memory</a:t>
            </a:r>
          </a:p>
          <a:p>
            <a:pPr lvl="1"/>
            <a:r>
              <a:rPr lang="en-US"/>
              <a:t>Allocating and deallocating memory space as needed</a:t>
            </a:r>
          </a:p>
          <a:p>
            <a:pPr lvl="1">
              <a:buFont typeface="Monotype Sorts" charset="2"/>
              <a:buNone/>
            </a:pPr>
            <a:endParaRPr lang="en-US"/>
          </a:p>
        </p:txBody>
      </p:sp>
    </p:spTree>
    <p:extLst>
      <p:ext uri="{BB962C8B-B14F-4D97-AF65-F5344CB8AC3E}">
        <p14:creationId xmlns:p14="http://schemas.microsoft.com/office/powerpoint/2010/main" val="3708944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1128713" y="277813"/>
            <a:ext cx="7558087" cy="576262"/>
          </a:xfrm>
        </p:spPr>
        <p:txBody>
          <a:bodyPr/>
          <a:lstStyle/>
          <a:p>
            <a:pPr eaLnBrk="1" hangingPunct="1"/>
            <a:r>
              <a:rPr lang="en-US"/>
              <a:t>Storage Management</a:t>
            </a:r>
          </a:p>
        </p:txBody>
      </p:sp>
      <p:sp>
        <p:nvSpPr>
          <p:cNvPr id="37891" name="Rectangle 3"/>
          <p:cNvSpPr>
            <a:spLocks noGrp="1" noChangeArrowheads="1"/>
          </p:cNvSpPr>
          <p:nvPr>
            <p:ph type="body" idx="4294967295"/>
          </p:nvPr>
        </p:nvSpPr>
        <p:spPr>
          <a:xfrm>
            <a:off x="1016000" y="1428750"/>
            <a:ext cx="7583488" cy="4992688"/>
          </a:xfrm>
        </p:spPr>
        <p:txBody>
          <a:bodyPr/>
          <a:lstStyle/>
          <a:p>
            <a:pPr>
              <a:lnSpc>
                <a:spcPct val="90000"/>
              </a:lnSpc>
            </a:pPr>
            <a:r>
              <a:rPr lang="en-US"/>
              <a:t>OS provides uniform, logical view of information storage</a:t>
            </a:r>
          </a:p>
          <a:p>
            <a:pPr lvl="1">
              <a:lnSpc>
                <a:spcPct val="90000"/>
              </a:lnSpc>
            </a:pPr>
            <a:r>
              <a:rPr lang="en-US"/>
              <a:t>Abstracts physical properties to logical storage unit  - </a:t>
            </a:r>
            <a:r>
              <a:rPr lang="en-US" b="1">
                <a:solidFill>
                  <a:srgbClr val="3366FF"/>
                </a:solidFill>
              </a:rPr>
              <a:t>file</a:t>
            </a:r>
          </a:p>
          <a:p>
            <a:pPr lvl="1">
              <a:lnSpc>
                <a:spcPct val="90000"/>
              </a:lnSpc>
            </a:pPr>
            <a:r>
              <a:rPr lang="en-US"/>
              <a:t>Each medium is controlled by device (i.e., disk drive, tape drive)</a:t>
            </a:r>
          </a:p>
          <a:p>
            <a:pPr lvl="2">
              <a:lnSpc>
                <a:spcPct val="90000"/>
              </a:lnSpc>
            </a:pPr>
            <a:r>
              <a:rPr lang="en-US"/>
              <a:t>Varying properties include access speed, capacity, data-transfer rate, access method (sequential or random)</a:t>
            </a:r>
          </a:p>
          <a:p>
            <a:pPr lvl="2">
              <a:lnSpc>
                <a:spcPct val="90000"/>
              </a:lnSpc>
            </a:pPr>
            <a:endParaRPr lang="en-US" sz="800"/>
          </a:p>
          <a:p>
            <a:pPr>
              <a:lnSpc>
                <a:spcPct val="90000"/>
              </a:lnSpc>
            </a:pPr>
            <a:r>
              <a:rPr lang="en-US"/>
              <a:t>File-System management</a:t>
            </a:r>
          </a:p>
          <a:p>
            <a:pPr lvl="1">
              <a:lnSpc>
                <a:spcPct val="90000"/>
              </a:lnSpc>
            </a:pPr>
            <a:r>
              <a:rPr lang="en-US"/>
              <a:t>Files usually organized into directories</a:t>
            </a:r>
          </a:p>
          <a:p>
            <a:pPr lvl="1">
              <a:lnSpc>
                <a:spcPct val="90000"/>
              </a:lnSpc>
            </a:pPr>
            <a:r>
              <a:rPr lang="en-US"/>
              <a:t>Access control on most systems to determine who can access what</a:t>
            </a:r>
          </a:p>
          <a:p>
            <a:pPr lvl="1">
              <a:lnSpc>
                <a:spcPct val="90000"/>
              </a:lnSpc>
            </a:pPr>
            <a:r>
              <a:rPr lang="en-US"/>
              <a:t>OS activities include</a:t>
            </a:r>
          </a:p>
          <a:p>
            <a:pPr lvl="2">
              <a:lnSpc>
                <a:spcPct val="90000"/>
              </a:lnSpc>
            </a:pPr>
            <a:r>
              <a:rPr lang="en-US"/>
              <a:t>Creating and deleting files and directories</a:t>
            </a:r>
          </a:p>
          <a:p>
            <a:pPr lvl="2">
              <a:lnSpc>
                <a:spcPct val="90000"/>
              </a:lnSpc>
            </a:pPr>
            <a:r>
              <a:rPr lang="en-US"/>
              <a:t>Primitives to manipulate files and dirs</a:t>
            </a:r>
          </a:p>
          <a:p>
            <a:pPr lvl="2">
              <a:lnSpc>
                <a:spcPct val="90000"/>
              </a:lnSpc>
            </a:pPr>
            <a:r>
              <a:rPr lang="en-US"/>
              <a:t>Mapping files onto secondary storage</a:t>
            </a:r>
          </a:p>
          <a:p>
            <a:pPr lvl="2">
              <a:lnSpc>
                <a:spcPct val="90000"/>
              </a:lnSpc>
            </a:pPr>
            <a:r>
              <a:rPr lang="en-US"/>
              <a:t>Backup files onto stable (non-volatile) storage media</a:t>
            </a:r>
          </a:p>
        </p:txBody>
      </p:sp>
    </p:spTree>
    <p:extLst>
      <p:ext uri="{BB962C8B-B14F-4D97-AF65-F5344CB8AC3E}">
        <p14:creationId xmlns:p14="http://schemas.microsoft.com/office/powerpoint/2010/main" val="642843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331913" y="277813"/>
            <a:ext cx="7354887" cy="576262"/>
          </a:xfrm>
        </p:spPr>
        <p:txBody>
          <a:bodyPr/>
          <a:lstStyle/>
          <a:p>
            <a:pPr eaLnBrk="1" hangingPunct="1"/>
            <a:r>
              <a:rPr lang="en-US"/>
              <a:t>Mass-Storage Management</a:t>
            </a:r>
          </a:p>
        </p:txBody>
      </p:sp>
      <p:sp>
        <p:nvSpPr>
          <p:cNvPr id="38915" name="Rectangle 3"/>
          <p:cNvSpPr>
            <a:spLocks noGrp="1" noChangeArrowheads="1"/>
          </p:cNvSpPr>
          <p:nvPr>
            <p:ph type="body" idx="4294967295"/>
          </p:nvPr>
        </p:nvSpPr>
        <p:spPr>
          <a:xfrm>
            <a:off x="806450" y="1233488"/>
            <a:ext cx="7575550" cy="4938712"/>
          </a:xfrm>
        </p:spPr>
        <p:txBody>
          <a:bodyPr/>
          <a:lstStyle/>
          <a:p>
            <a:r>
              <a:rPr lang="en-US"/>
              <a:t>Usually disks used to store data that does not fit in main memory or data that must be kept for a “long” period of time</a:t>
            </a:r>
          </a:p>
          <a:p>
            <a:r>
              <a:rPr lang="en-US"/>
              <a:t>Proper management is of central importance</a:t>
            </a:r>
          </a:p>
          <a:p>
            <a:r>
              <a:rPr lang="en-US"/>
              <a:t>Entire speed of computer operation hinges on disk subsystem and its algorithms</a:t>
            </a:r>
          </a:p>
          <a:p>
            <a:r>
              <a:rPr lang="en-US"/>
              <a:t>OS activities</a:t>
            </a:r>
          </a:p>
          <a:p>
            <a:pPr lvl="1"/>
            <a:r>
              <a:rPr lang="en-US"/>
              <a:t>Free-space management</a:t>
            </a:r>
          </a:p>
          <a:p>
            <a:pPr lvl="1"/>
            <a:r>
              <a:rPr lang="en-US"/>
              <a:t>Storage allocation</a:t>
            </a:r>
          </a:p>
          <a:p>
            <a:pPr lvl="1"/>
            <a:r>
              <a:rPr lang="en-US"/>
              <a:t>Disk scheduling</a:t>
            </a:r>
          </a:p>
          <a:p>
            <a:r>
              <a:rPr lang="en-US"/>
              <a:t>Some storage need not be fast</a:t>
            </a:r>
          </a:p>
          <a:p>
            <a:pPr lvl="1"/>
            <a:r>
              <a:rPr lang="en-US"/>
              <a:t>Tertiary storage includes optical storage, magnetic tape</a:t>
            </a:r>
          </a:p>
          <a:p>
            <a:pPr lvl="1"/>
            <a:r>
              <a:rPr lang="en-US"/>
              <a:t>Still must be managed – by OS or applications</a:t>
            </a:r>
          </a:p>
          <a:p>
            <a:pPr lvl="1"/>
            <a:r>
              <a:rPr lang="en-US"/>
              <a:t>Varies between WORM (write-once, read-many-times) and RW (read-write)</a:t>
            </a:r>
          </a:p>
        </p:txBody>
      </p:sp>
    </p:spTree>
    <p:extLst>
      <p:ext uri="{BB962C8B-B14F-4D97-AF65-F5344CB8AC3E}">
        <p14:creationId xmlns:p14="http://schemas.microsoft.com/office/powerpoint/2010/main" val="280305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rating System">
            <a:extLst>
              <a:ext uri="{FF2B5EF4-FFF2-40B4-BE49-F238E27FC236}">
                <a16:creationId xmlns:a16="http://schemas.microsoft.com/office/drawing/2014/main" id="{D0730095-B290-E516-37BF-1FF40360D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664" y="1262218"/>
            <a:ext cx="5928136" cy="390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867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612775" y="277813"/>
            <a:ext cx="8531225" cy="576262"/>
          </a:xfrm>
        </p:spPr>
        <p:txBody>
          <a:bodyPr/>
          <a:lstStyle/>
          <a:p>
            <a:pPr eaLnBrk="1" hangingPunct="1"/>
            <a:r>
              <a:rPr lang="en-US" sz="2800"/>
              <a:t>Performance of Various Levels of Storage</a:t>
            </a:r>
          </a:p>
        </p:txBody>
      </p:sp>
      <p:sp>
        <p:nvSpPr>
          <p:cNvPr id="39939" name="Rectangle 3"/>
          <p:cNvSpPr>
            <a:spLocks noGrp="1" noChangeArrowheads="1"/>
          </p:cNvSpPr>
          <p:nvPr>
            <p:ph type="body" idx="4294967295"/>
          </p:nvPr>
        </p:nvSpPr>
        <p:spPr>
          <a:xfrm>
            <a:off x="806450" y="1233488"/>
            <a:ext cx="7607300" cy="4530725"/>
          </a:xfrm>
        </p:spPr>
        <p:txBody>
          <a:bodyPr/>
          <a:lstStyle/>
          <a:p>
            <a:r>
              <a:rPr lang="en-US"/>
              <a:t>Movement between levels of storage hierarchy can be explicit or implicit</a:t>
            </a:r>
          </a:p>
        </p:txBody>
      </p:sp>
      <p:pic>
        <p:nvPicPr>
          <p:cNvPr id="39940" name="Picture 5"/>
          <p:cNvPicPr>
            <a:picLocks noChangeAspect="1" noChangeArrowheads="1"/>
          </p:cNvPicPr>
          <p:nvPr/>
        </p:nvPicPr>
        <p:blipFill>
          <a:blip r:embed="rId3"/>
          <a:srcRect/>
          <a:stretch>
            <a:fillRect/>
          </a:stretch>
        </p:blipFill>
        <p:spPr bwMode="auto">
          <a:xfrm>
            <a:off x="820738" y="2300288"/>
            <a:ext cx="7632700" cy="3198812"/>
          </a:xfrm>
          <a:prstGeom prst="rect">
            <a:avLst/>
          </a:prstGeom>
          <a:noFill/>
          <a:ln w="9525">
            <a:noFill/>
            <a:miter lim="800000"/>
            <a:headEnd/>
            <a:tailEnd/>
          </a:ln>
        </p:spPr>
      </p:pic>
    </p:spTree>
    <p:extLst>
      <p:ext uri="{BB962C8B-B14F-4D97-AF65-F5344CB8AC3E}">
        <p14:creationId xmlns:p14="http://schemas.microsoft.com/office/powerpoint/2010/main" val="4083479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914400" y="277813"/>
            <a:ext cx="8229600" cy="576262"/>
          </a:xfrm>
        </p:spPr>
        <p:txBody>
          <a:bodyPr/>
          <a:lstStyle/>
          <a:p>
            <a:pPr eaLnBrk="1" hangingPunct="1"/>
            <a:r>
              <a:rPr lang="en-US" sz="2800"/>
              <a:t>Migration of Integer A from Disk to Register</a:t>
            </a:r>
          </a:p>
        </p:txBody>
      </p:sp>
      <p:sp>
        <p:nvSpPr>
          <p:cNvPr id="40963" name="Rectangle 3"/>
          <p:cNvSpPr>
            <a:spLocks noGrp="1" noChangeArrowheads="1"/>
          </p:cNvSpPr>
          <p:nvPr>
            <p:ph type="body" idx="4294967295"/>
          </p:nvPr>
        </p:nvSpPr>
        <p:spPr>
          <a:xfrm>
            <a:off x="806450" y="1233488"/>
            <a:ext cx="7781925" cy="4530725"/>
          </a:xfrm>
        </p:spPr>
        <p:txBody>
          <a:bodyPr/>
          <a:lstStyle/>
          <a:p>
            <a:r>
              <a:rPr lang="en-US"/>
              <a:t>Multitasking environments must be careful to use most recent value, no matter where it is stored in the storage hierarchy</a:t>
            </a:r>
            <a:br>
              <a:rPr lang="en-US"/>
            </a:br>
            <a:br>
              <a:rPr lang="en-US"/>
            </a:br>
            <a:br>
              <a:rPr lang="en-US"/>
            </a:br>
            <a:br>
              <a:rPr lang="en-US"/>
            </a:br>
            <a:br>
              <a:rPr lang="en-US"/>
            </a:br>
            <a:br>
              <a:rPr lang="en-US"/>
            </a:br>
            <a:endParaRPr lang="en-US"/>
          </a:p>
          <a:p>
            <a:r>
              <a:rPr lang="en-US"/>
              <a:t>Multiprocessor environment must provide cache coherency in hardware such that all CPUs have the most recent value in their cache</a:t>
            </a:r>
          </a:p>
          <a:p>
            <a:endParaRPr lang="en-US" sz="800"/>
          </a:p>
          <a:p>
            <a:r>
              <a:rPr lang="en-US"/>
              <a:t>Distributed environment situation even more complex</a:t>
            </a:r>
          </a:p>
          <a:p>
            <a:pPr lvl="1"/>
            <a:r>
              <a:rPr lang="en-US"/>
              <a:t>Several copies of a datum can exist</a:t>
            </a:r>
          </a:p>
          <a:p>
            <a:pPr lvl="1"/>
            <a:r>
              <a:rPr lang="en-US"/>
              <a:t>Various solutions covered in Chapter 17</a:t>
            </a:r>
          </a:p>
        </p:txBody>
      </p:sp>
      <p:pic>
        <p:nvPicPr>
          <p:cNvPr id="40964" name="Picture 5"/>
          <p:cNvPicPr>
            <a:picLocks noChangeAspect="1" noChangeArrowheads="1"/>
          </p:cNvPicPr>
          <p:nvPr/>
        </p:nvPicPr>
        <p:blipFill>
          <a:blip r:embed="rId3"/>
          <a:srcRect/>
          <a:stretch>
            <a:fillRect/>
          </a:stretch>
        </p:blipFill>
        <p:spPr bwMode="auto">
          <a:xfrm>
            <a:off x="1268413" y="2195513"/>
            <a:ext cx="7256462" cy="1031875"/>
          </a:xfrm>
          <a:prstGeom prst="rect">
            <a:avLst/>
          </a:prstGeom>
          <a:noFill/>
          <a:ln w="9525">
            <a:noFill/>
            <a:miter lim="800000"/>
            <a:headEnd/>
            <a:tailEnd/>
          </a:ln>
        </p:spPr>
      </p:pic>
    </p:spTree>
    <p:extLst>
      <p:ext uri="{BB962C8B-B14F-4D97-AF65-F5344CB8AC3E}">
        <p14:creationId xmlns:p14="http://schemas.microsoft.com/office/powerpoint/2010/main" val="1844046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pPr eaLnBrk="1" hangingPunct="1"/>
            <a:r>
              <a:rPr lang="en-US"/>
              <a:t>I/O Subsystem</a:t>
            </a:r>
          </a:p>
        </p:txBody>
      </p:sp>
      <p:sp>
        <p:nvSpPr>
          <p:cNvPr id="41987" name="Rectangle 3"/>
          <p:cNvSpPr>
            <a:spLocks noGrp="1" noChangeArrowheads="1"/>
          </p:cNvSpPr>
          <p:nvPr>
            <p:ph type="body" idx="4294967295"/>
          </p:nvPr>
        </p:nvSpPr>
        <p:spPr>
          <a:xfrm>
            <a:off x="806450" y="1233488"/>
            <a:ext cx="7713663" cy="4530725"/>
          </a:xfrm>
        </p:spPr>
        <p:txBody>
          <a:bodyPr/>
          <a:lstStyle/>
          <a:p>
            <a:r>
              <a:rPr lang="en-US"/>
              <a:t>One purpose of OS is to hide peculiarities of hardware devices from the user</a:t>
            </a:r>
          </a:p>
          <a:p>
            <a:endParaRPr lang="en-US"/>
          </a:p>
          <a:p>
            <a:r>
              <a:rPr lang="en-US"/>
              <a:t>I/O subsystem responsible for</a:t>
            </a:r>
          </a:p>
          <a:p>
            <a:pPr lvl="1"/>
            <a:r>
              <a:rPr 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t>General device-driver interface</a:t>
            </a:r>
          </a:p>
          <a:p>
            <a:pPr lvl="1"/>
            <a:r>
              <a:rPr lang="en-US"/>
              <a:t>Drivers for specific hardware devices</a:t>
            </a:r>
          </a:p>
        </p:txBody>
      </p:sp>
    </p:spTree>
    <p:extLst>
      <p:ext uri="{BB962C8B-B14F-4D97-AF65-F5344CB8AC3E}">
        <p14:creationId xmlns:p14="http://schemas.microsoft.com/office/powerpoint/2010/main" val="3976149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1022350" y="277813"/>
            <a:ext cx="7664450" cy="576262"/>
          </a:xfrm>
        </p:spPr>
        <p:txBody>
          <a:bodyPr/>
          <a:lstStyle/>
          <a:p>
            <a:pPr eaLnBrk="1" hangingPunct="1"/>
            <a:r>
              <a:rPr lang="en-US"/>
              <a:t>Protection and Security</a:t>
            </a:r>
          </a:p>
        </p:txBody>
      </p:sp>
      <p:sp>
        <p:nvSpPr>
          <p:cNvPr id="43011" name="Rectangle 3"/>
          <p:cNvSpPr>
            <a:spLocks noGrp="1" noChangeArrowheads="1"/>
          </p:cNvSpPr>
          <p:nvPr>
            <p:ph type="body" idx="4294967295"/>
          </p:nvPr>
        </p:nvSpPr>
        <p:spPr>
          <a:xfrm>
            <a:off x="806450" y="1233488"/>
            <a:ext cx="7648575" cy="5183187"/>
          </a:xfrm>
        </p:spPr>
        <p:txBody>
          <a:bodyPr/>
          <a:lstStyle/>
          <a:p>
            <a:pPr>
              <a:lnSpc>
                <a:spcPct val="90000"/>
              </a:lnSpc>
            </a:pPr>
            <a:r>
              <a:rPr lang="en-US" b="1">
                <a:solidFill>
                  <a:srgbClr val="3366FF"/>
                </a:solidFill>
              </a:rPr>
              <a:t>Protection </a:t>
            </a:r>
            <a:r>
              <a:rPr lang="en-US"/>
              <a:t>– any mechanism for controlling access of processes or users to resources defined by the OS</a:t>
            </a:r>
          </a:p>
          <a:p>
            <a:pPr>
              <a:lnSpc>
                <a:spcPct val="90000"/>
              </a:lnSpc>
            </a:pPr>
            <a:endParaRPr lang="en-US" sz="800"/>
          </a:p>
          <a:p>
            <a:pPr>
              <a:lnSpc>
                <a:spcPct val="90000"/>
              </a:lnSpc>
            </a:pPr>
            <a:r>
              <a:rPr lang="en-US" b="1">
                <a:solidFill>
                  <a:srgbClr val="3366FF"/>
                </a:solidFill>
              </a:rPr>
              <a:t>Security </a:t>
            </a:r>
            <a:r>
              <a:rPr lang="en-US"/>
              <a:t>– defense of the system against internal and external attacks</a:t>
            </a:r>
          </a:p>
          <a:p>
            <a:pPr lvl="1">
              <a:lnSpc>
                <a:spcPct val="90000"/>
              </a:lnSpc>
            </a:pPr>
            <a:r>
              <a:rPr lang="en-US"/>
              <a:t>Huge range, including denial-of-service, worms, viruses, identity theft, theft of service</a:t>
            </a:r>
          </a:p>
          <a:p>
            <a:pPr lvl="1">
              <a:lnSpc>
                <a:spcPct val="90000"/>
              </a:lnSpc>
            </a:pPr>
            <a:endParaRPr lang="en-US" sz="800"/>
          </a:p>
          <a:p>
            <a:pPr>
              <a:lnSpc>
                <a:spcPct val="90000"/>
              </a:lnSpc>
            </a:pPr>
            <a:r>
              <a:rPr lang="en-US"/>
              <a:t>Systems generally first distinguish among users, to determine who can do what</a:t>
            </a:r>
          </a:p>
          <a:p>
            <a:pPr lvl="1">
              <a:lnSpc>
                <a:spcPct val="90000"/>
              </a:lnSpc>
            </a:pPr>
            <a:r>
              <a:rPr lang="en-US"/>
              <a:t>User identities (</a:t>
            </a:r>
            <a:r>
              <a:rPr lang="en-US" b="1">
                <a:solidFill>
                  <a:srgbClr val="3366FF"/>
                </a:solidFill>
              </a:rPr>
              <a:t>user IDs</a:t>
            </a:r>
            <a:r>
              <a:rPr lang="en-US"/>
              <a:t>, security IDs) include name and associated number, one per user</a:t>
            </a:r>
          </a:p>
          <a:p>
            <a:pPr lvl="1">
              <a:lnSpc>
                <a:spcPct val="90000"/>
              </a:lnSpc>
            </a:pPr>
            <a:r>
              <a:rPr lang="en-US"/>
              <a:t>User ID then associated with all files, processes of that user to determine access control</a:t>
            </a:r>
          </a:p>
          <a:p>
            <a:pPr lvl="1">
              <a:lnSpc>
                <a:spcPct val="90000"/>
              </a:lnSpc>
            </a:pPr>
            <a:r>
              <a:rPr lang="en-US"/>
              <a:t>Group identifier (</a:t>
            </a:r>
            <a:r>
              <a:rPr lang="en-US" b="1">
                <a:solidFill>
                  <a:srgbClr val="3366FF"/>
                </a:solidFill>
              </a:rPr>
              <a:t>group ID</a:t>
            </a:r>
            <a:r>
              <a:rPr lang="en-US"/>
              <a:t>) allows set of users to be defined and controls managed, then also associated with each process, file</a:t>
            </a:r>
          </a:p>
          <a:p>
            <a:pPr lvl="1">
              <a:lnSpc>
                <a:spcPct val="90000"/>
              </a:lnSpc>
            </a:pPr>
            <a:r>
              <a:rPr lang="en-US" b="1">
                <a:solidFill>
                  <a:srgbClr val="3366FF"/>
                </a:solidFill>
              </a:rPr>
              <a:t>Privilege escalation </a:t>
            </a:r>
            <a:r>
              <a:rPr lang="en-US"/>
              <a:t>allows user to change to effective ID with more rights</a:t>
            </a:r>
          </a:p>
        </p:txBody>
      </p:sp>
    </p:spTree>
    <p:extLst>
      <p:ext uri="{BB962C8B-B14F-4D97-AF65-F5344CB8AC3E}">
        <p14:creationId xmlns:p14="http://schemas.microsoft.com/office/powerpoint/2010/main" val="2893242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idx="4294967295"/>
          </p:nvPr>
        </p:nvSpPr>
        <p:spPr/>
        <p:txBody>
          <a:bodyPr/>
          <a:lstStyle/>
          <a:p>
            <a:r>
              <a:rPr lang="en-US"/>
              <a:t>Distributed Computing</a:t>
            </a:r>
          </a:p>
        </p:txBody>
      </p:sp>
      <p:sp>
        <p:nvSpPr>
          <p:cNvPr id="44035" name="Content Placeholder 2"/>
          <p:cNvSpPr>
            <a:spLocks noGrp="1"/>
          </p:cNvSpPr>
          <p:nvPr>
            <p:ph idx="4294967295"/>
          </p:nvPr>
        </p:nvSpPr>
        <p:spPr/>
        <p:txBody>
          <a:bodyPr/>
          <a:lstStyle/>
          <a:p>
            <a:r>
              <a:rPr lang="en-US"/>
              <a:t>Collection of separate, possibly heterogeneous, systems networked together</a:t>
            </a:r>
          </a:p>
          <a:p>
            <a:pPr lvl="1"/>
            <a:r>
              <a:rPr lang="en-US"/>
              <a:t>Network is a communications path</a:t>
            </a:r>
          </a:p>
          <a:p>
            <a:pPr lvl="3"/>
            <a:r>
              <a:rPr lang="en-US"/>
              <a:t>Local Area Network (</a:t>
            </a:r>
            <a:r>
              <a:rPr lang="en-US" b="1">
                <a:solidFill>
                  <a:srgbClr val="3366FF"/>
                </a:solidFill>
              </a:rPr>
              <a:t>LAN</a:t>
            </a:r>
            <a:r>
              <a:rPr lang="en-US"/>
              <a:t>)</a:t>
            </a:r>
          </a:p>
          <a:p>
            <a:pPr lvl="3"/>
            <a:r>
              <a:rPr lang="en-US"/>
              <a:t>Wide Area Network (</a:t>
            </a:r>
            <a:r>
              <a:rPr lang="en-US" b="1">
                <a:solidFill>
                  <a:srgbClr val="3366FF"/>
                </a:solidFill>
              </a:rPr>
              <a:t>WAN</a:t>
            </a:r>
            <a:r>
              <a:rPr lang="en-US"/>
              <a:t>)</a:t>
            </a:r>
          </a:p>
          <a:p>
            <a:pPr lvl="3"/>
            <a:r>
              <a:rPr lang="en-US"/>
              <a:t>Metropolitan Area Network (</a:t>
            </a:r>
            <a:r>
              <a:rPr lang="en-US" b="1">
                <a:solidFill>
                  <a:srgbClr val="3366FF"/>
                </a:solidFill>
              </a:rPr>
              <a:t>MAN</a:t>
            </a:r>
            <a:r>
              <a:rPr lang="en-US"/>
              <a:t>)</a:t>
            </a:r>
          </a:p>
          <a:p>
            <a:r>
              <a:rPr lang="en-US"/>
              <a:t>Network Operating System provides features between systems across network</a:t>
            </a:r>
          </a:p>
          <a:p>
            <a:pPr lvl="1"/>
            <a:r>
              <a:rPr lang="en-US"/>
              <a:t>Communication scheme allows systems to exchange messages</a:t>
            </a:r>
          </a:p>
          <a:p>
            <a:pPr lvl="1"/>
            <a:r>
              <a:rPr lang="en-US"/>
              <a:t>Illusion of a single system</a:t>
            </a:r>
          </a:p>
        </p:txBody>
      </p:sp>
    </p:spTree>
    <p:extLst>
      <p:ext uri="{BB962C8B-B14F-4D97-AF65-F5344CB8AC3E}">
        <p14:creationId xmlns:p14="http://schemas.microsoft.com/office/powerpoint/2010/main" val="4024338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idx="4294967295"/>
          </p:nvPr>
        </p:nvSpPr>
        <p:spPr/>
        <p:txBody>
          <a:bodyPr/>
          <a:lstStyle/>
          <a:p>
            <a:r>
              <a:rPr lang="en-US"/>
              <a:t>Special-Purpose Systems</a:t>
            </a:r>
          </a:p>
        </p:txBody>
      </p:sp>
      <p:sp>
        <p:nvSpPr>
          <p:cNvPr id="45059" name="Content Placeholder 2"/>
          <p:cNvSpPr>
            <a:spLocks noGrp="1"/>
          </p:cNvSpPr>
          <p:nvPr>
            <p:ph idx="4294967295"/>
          </p:nvPr>
        </p:nvSpPr>
        <p:spPr/>
        <p:txBody>
          <a:bodyPr/>
          <a:lstStyle/>
          <a:p>
            <a:r>
              <a:rPr lang="en-US"/>
              <a:t>Real-time embedded systems most prevalent form of computers</a:t>
            </a:r>
          </a:p>
          <a:p>
            <a:pPr lvl="1"/>
            <a:r>
              <a:rPr lang="en-US"/>
              <a:t>Vary considerable, special purpose, limited purpose OS, </a:t>
            </a:r>
            <a:r>
              <a:rPr lang="en-US" b="1">
                <a:solidFill>
                  <a:srgbClr val="3366FF"/>
                </a:solidFill>
              </a:rPr>
              <a:t>real-time OS</a:t>
            </a:r>
          </a:p>
          <a:p>
            <a:r>
              <a:rPr lang="en-US"/>
              <a:t>Multimedia systems</a:t>
            </a:r>
          </a:p>
          <a:p>
            <a:pPr lvl="1"/>
            <a:r>
              <a:rPr lang="en-US"/>
              <a:t>Streams of data must be delivered according to time restrictions</a:t>
            </a:r>
          </a:p>
          <a:p>
            <a:r>
              <a:rPr lang="en-US"/>
              <a:t>Handheld systems</a:t>
            </a:r>
          </a:p>
          <a:p>
            <a:pPr lvl="1"/>
            <a:r>
              <a:rPr lang="en-US"/>
              <a:t>PDAs, smart phones, limited CPU, memory, power</a:t>
            </a:r>
          </a:p>
          <a:p>
            <a:pPr lvl="1"/>
            <a:r>
              <a:rPr lang="en-US"/>
              <a:t>Reduced feature set OS, limited I/O</a:t>
            </a:r>
          </a:p>
          <a:p>
            <a:endParaRPr lang="en-US"/>
          </a:p>
        </p:txBody>
      </p:sp>
    </p:spTree>
    <p:extLst>
      <p:ext uri="{BB962C8B-B14F-4D97-AF65-F5344CB8AC3E}">
        <p14:creationId xmlns:p14="http://schemas.microsoft.com/office/powerpoint/2010/main" val="906328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1138238" y="277813"/>
            <a:ext cx="7548562" cy="576262"/>
          </a:xfrm>
        </p:spPr>
        <p:txBody>
          <a:bodyPr/>
          <a:lstStyle/>
          <a:p>
            <a:pPr eaLnBrk="1" hangingPunct="1"/>
            <a:r>
              <a:rPr lang="en-US"/>
              <a:t>Computing Environments </a:t>
            </a:r>
          </a:p>
        </p:txBody>
      </p:sp>
      <p:sp>
        <p:nvSpPr>
          <p:cNvPr id="46083" name="Rectangle 3"/>
          <p:cNvSpPr>
            <a:spLocks noGrp="1" noChangeArrowheads="1"/>
          </p:cNvSpPr>
          <p:nvPr>
            <p:ph type="body" idx="4294967295"/>
          </p:nvPr>
        </p:nvSpPr>
        <p:spPr>
          <a:xfrm>
            <a:off x="806450" y="1233488"/>
            <a:ext cx="7645400" cy="4530725"/>
          </a:xfrm>
        </p:spPr>
        <p:txBody>
          <a:bodyPr/>
          <a:lstStyle/>
          <a:p>
            <a:r>
              <a:rPr lang="en-US" sz="1900"/>
              <a:t>Traditional computer</a:t>
            </a:r>
          </a:p>
          <a:p>
            <a:pPr lvl="1"/>
            <a:r>
              <a:rPr lang="en-US" sz="1900"/>
              <a:t>Blurring over time</a:t>
            </a:r>
          </a:p>
          <a:p>
            <a:pPr lvl="1"/>
            <a:r>
              <a:rPr lang="en-US" sz="1900"/>
              <a:t>Office environment</a:t>
            </a:r>
          </a:p>
          <a:p>
            <a:pPr lvl="2"/>
            <a:r>
              <a:rPr lang="en-US" sz="1900"/>
              <a:t>PCs connected to a network, terminals attached to mainframe or minicomputers providing batch and timesharing</a:t>
            </a:r>
          </a:p>
          <a:p>
            <a:pPr lvl="2"/>
            <a:r>
              <a:rPr lang="en-US" sz="1900"/>
              <a:t>Now portals allowing networked and remote systems access to same resources</a:t>
            </a:r>
          </a:p>
          <a:p>
            <a:pPr lvl="1"/>
            <a:r>
              <a:rPr lang="en-US" sz="1900"/>
              <a:t>Home networks</a:t>
            </a:r>
          </a:p>
          <a:p>
            <a:pPr lvl="2"/>
            <a:r>
              <a:rPr lang="en-US" sz="1900"/>
              <a:t>Used to be single system, then modems</a:t>
            </a:r>
          </a:p>
          <a:p>
            <a:pPr lvl="2"/>
            <a:r>
              <a:rPr lang="en-US" sz="1900"/>
              <a:t>Now firewalled, networked</a:t>
            </a:r>
          </a:p>
        </p:txBody>
      </p:sp>
    </p:spTree>
    <p:extLst>
      <p:ext uri="{BB962C8B-B14F-4D97-AF65-F5344CB8AC3E}">
        <p14:creationId xmlns:p14="http://schemas.microsoft.com/office/powerpoint/2010/main" val="115813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1071563" y="277813"/>
            <a:ext cx="7615237" cy="576262"/>
          </a:xfrm>
        </p:spPr>
        <p:txBody>
          <a:bodyPr/>
          <a:lstStyle/>
          <a:p>
            <a:pPr eaLnBrk="1" hangingPunct="1"/>
            <a:r>
              <a:rPr lang="en-US"/>
              <a:t>Computing Environments (Cont.)</a:t>
            </a:r>
          </a:p>
        </p:txBody>
      </p:sp>
      <p:sp>
        <p:nvSpPr>
          <p:cNvPr id="47107" name="Rectangle 4"/>
          <p:cNvSpPr>
            <a:spLocks noChangeArrowheads="1"/>
          </p:cNvSpPr>
          <p:nvPr/>
        </p:nvSpPr>
        <p:spPr bwMode="auto">
          <a:xfrm>
            <a:off x="827088" y="1277938"/>
            <a:ext cx="7351712" cy="4673600"/>
          </a:xfrm>
          <a:prstGeom prst="rect">
            <a:avLst/>
          </a:prstGeom>
          <a:noFill/>
          <a:ln w="9525">
            <a:noFill/>
            <a:miter lim="800000"/>
            <a:headEnd/>
            <a:tailEnd/>
          </a:ln>
        </p:spPr>
        <p:txBody>
          <a:bodyPr/>
          <a:lstStyle/>
          <a:p>
            <a:pPr marL="342900" indent="-342900">
              <a:lnSpc>
                <a:spcPct val="90000"/>
              </a:lnSpc>
              <a:spcBef>
                <a:spcPct val="35000"/>
              </a:spcBef>
              <a:buClr>
                <a:srgbClr val="993300"/>
              </a:buClr>
              <a:buSzPct val="90000"/>
              <a:buFont typeface="Monotype Sorts" charset="2"/>
              <a:buChar char="n"/>
            </a:pPr>
            <a:r>
              <a:rPr kumimoji="1" lang="en-US">
                <a:latin typeface="Helvetica" charset="0"/>
              </a:rPr>
              <a:t>Client-Server Computing</a:t>
            </a:r>
          </a:p>
          <a:p>
            <a:pPr marL="742950" lvl="1" indent="-285750">
              <a:lnSpc>
                <a:spcPct val="90000"/>
              </a:lnSpc>
              <a:spcBef>
                <a:spcPct val="35000"/>
              </a:spcBef>
              <a:buClr>
                <a:srgbClr val="CC6600"/>
              </a:buClr>
              <a:buSzPct val="80000"/>
              <a:buFont typeface="Monotype Sorts" charset="2"/>
              <a:buChar char="l"/>
            </a:pPr>
            <a:r>
              <a:rPr kumimoji="1" lang="en-US">
                <a:latin typeface="Helvetica" charset="0"/>
              </a:rPr>
              <a:t>Dumb terminals supplanted by smart PCs</a:t>
            </a:r>
          </a:p>
          <a:p>
            <a:pPr marL="742950" lvl="1" indent="-285750">
              <a:lnSpc>
                <a:spcPct val="90000"/>
              </a:lnSpc>
              <a:spcBef>
                <a:spcPct val="35000"/>
              </a:spcBef>
              <a:buClr>
                <a:srgbClr val="CC6600"/>
              </a:buClr>
              <a:buSzPct val="80000"/>
              <a:buFont typeface="Monotype Sorts" charset="2"/>
              <a:buChar char="l"/>
            </a:pPr>
            <a:r>
              <a:rPr kumimoji="1" lang="en-US">
                <a:latin typeface="Helvetica" charset="0"/>
              </a:rPr>
              <a:t>Many systems now </a:t>
            </a:r>
            <a:r>
              <a:rPr kumimoji="1" lang="en-US" b="1">
                <a:solidFill>
                  <a:srgbClr val="3366FF"/>
                </a:solidFill>
                <a:latin typeface="Helvetica" charset="0"/>
              </a:rPr>
              <a:t>servers</a:t>
            </a:r>
            <a:r>
              <a:rPr kumimoji="1" lang="en-US">
                <a:latin typeface="Helvetica" charset="0"/>
              </a:rPr>
              <a:t>, responding to requests generated by </a:t>
            </a:r>
            <a:r>
              <a:rPr kumimoji="1" lang="en-US" b="1">
                <a:solidFill>
                  <a:srgbClr val="3366FF"/>
                </a:solidFill>
                <a:latin typeface="Helvetica" charset="0"/>
              </a:rPr>
              <a:t>clients</a:t>
            </a:r>
          </a:p>
          <a:p>
            <a:pPr marL="1085850" lvl="2" indent="-228600">
              <a:lnSpc>
                <a:spcPct val="90000"/>
              </a:lnSpc>
              <a:spcBef>
                <a:spcPct val="35000"/>
              </a:spcBef>
              <a:buClr>
                <a:srgbClr val="009900"/>
              </a:buClr>
              <a:buSzPct val="75000"/>
              <a:buFont typeface="Webdings" charset="2"/>
              <a:buChar char="4"/>
            </a:pPr>
            <a:r>
              <a:rPr kumimoji="1" lang="en-US" b="1">
                <a:solidFill>
                  <a:srgbClr val="3366FF"/>
                </a:solidFill>
                <a:latin typeface="Helvetica" charset="0"/>
              </a:rPr>
              <a:t>Compute-server </a:t>
            </a:r>
            <a:r>
              <a:rPr kumimoji="1" lang="en-US">
                <a:latin typeface="Helvetica" charset="0"/>
              </a:rPr>
              <a:t>provides an interface to client to request services (i.e., database)</a:t>
            </a:r>
          </a:p>
          <a:p>
            <a:pPr marL="1085850" lvl="2" indent="-228600">
              <a:lnSpc>
                <a:spcPct val="90000"/>
              </a:lnSpc>
              <a:spcBef>
                <a:spcPct val="35000"/>
              </a:spcBef>
              <a:buClr>
                <a:srgbClr val="009900"/>
              </a:buClr>
              <a:buSzPct val="75000"/>
              <a:buFont typeface="Webdings" charset="2"/>
              <a:buChar char="4"/>
            </a:pPr>
            <a:r>
              <a:rPr kumimoji="1" lang="en-US" b="1">
                <a:solidFill>
                  <a:srgbClr val="3366FF"/>
                </a:solidFill>
                <a:latin typeface="Helvetica" charset="0"/>
              </a:rPr>
              <a:t>File-server </a:t>
            </a:r>
            <a:r>
              <a:rPr kumimoji="1" lang="en-US">
                <a:latin typeface="Helvetica" charset="0"/>
              </a:rPr>
              <a:t>provides interface for clients to store and retrieve files</a:t>
            </a:r>
          </a:p>
        </p:txBody>
      </p:sp>
      <p:pic>
        <p:nvPicPr>
          <p:cNvPr id="47108" name="Picture 5"/>
          <p:cNvPicPr>
            <a:picLocks noChangeAspect="1" noChangeArrowheads="1"/>
          </p:cNvPicPr>
          <p:nvPr/>
        </p:nvPicPr>
        <p:blipFill>
          <a:blip r:embed="rId3"/>
          <a:srcRect/>
          <a:stretch>
            <a:fillRect/>
          </a:stretch>
        </p:blipFill>
        <p:spPr bwMode="auto">
          <a:xfrm>
            <a:off x="1285875" y="3916363"/>
            <a:ext cx="6829425" cy="2044700"/>
          </a:xfrm>
          <a:prstGeom prst="rect">
            <a:avLst/>
          </a:prstGeom>
          <a:noFill/>
          <a:ln w="9525">
            <a:noFill/>
            <a:miter lim="800000"/>
            <a:headEnd/>
            <a:tailEnd/>
          </a:ln>
        </p:spPr>
      </p:pic>
    </p:spTree>
    <p:extLst>
      <p:ext uri="{BB962C8B-B14F-4D97-AF65-F5344CB8AC3E}">
        <p14:creationId xmlns:p14="http://schemas.microsoft.com/office/powerpoint/2010/main" val="3339760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1041400" y="277813"/>
            <a:ext cx="7645400" cy="576262"/>
          </a:xfrm>
        </p:spPr>
        <p:txBody>
          <a:bodyPr/>
          <a:lstStyle/>
          <a:p>
            <a:pPr eaLnBrk="1" hangingPunct="1"/>
            <a:r>
              <a:rPr lang="en-US"/>
              <a:t>Peer-to-Peer Computing</a:t>
            </a:r>
          </a:p>
        </p:txBody>
      </p:sp>
      <p:sp>
        <p:nvSpPr>
          <p:cNvPr id="48131" name="Rectangle 3"/>
          <p:cNvSpPr>
            <a:spLocks noGrp="1" noChangeArrowheads="1"/>
          </p:cNvSpPr>
          <p:nvPr>
            <p:ph type="body" idx="4294967295"/>
          </p:nvPr>
        </p:nvSpPr>
        <p:spPr>
          <a:xfrm>
            <a:off x="806450" y="1233488"/>
            <a:ext cx="7666038" cy="4530725"/>
          </a:xfrm>
        </p:spPr>
        <p:txBody>
          <a:bodyPr/>
          <a:lstStyle/>
          <a:p>
            <a:r>
              <a:rPr lang="en-US"/>
              <a:t>Another model of distributed system</a:t>
            </a:r>
          </a:p>
          <a:p>
            <a:endParaRPr lang="en-US"/>
          </a:p>
          <a:p>
            <a:r>
              <a:rPr lang="en-US"/>
              <a:t>P2P does not distinguish clients and servers</a:t>
            </a:r>
          </a:p>
          <a:p>
            <a:pPr lvl="1"/>
            <a:r>
              <a:rPr lang="en-US"/>
              <a:t>Instead all nodes are considered peers</a:t>
            </a:r>
          </a:p>
          <a:p>
            <a:pPr lvl="1"/>
            <a:r>
              <a:rPr lang="en-US"/>
              <a:t>May each act as client, server or both</a:t>
            </a:r>
          </a:p>
          <a:p>
            <a:pPr lvl="1"/>
            <a:r>
              <a:rPr lang="en-US"/>
              <a:t>Node must join P2P network</a:t>
            </a:r>
          </a:p>
          <a:p>
            <a:pPr lvl="2"/>
            <a:r>
              <a:rPr lang="en-US"/>
              <a:t>Registers its service with central lookup service on network, or</a:t>
            </a:r>
          </a:p>
          <a:p>
            <a:pPr lvl="2"/>
            <a:r>
              <a:rPr lang="en-US"/>
              <a:t>Broadcast request for service and respond to requests for service via </a:t>
            </a:r>
            <a:r>
              <a:rPr lang="en-US" b="1">
                <a:solidFill>
                  <a:srgbClr val="3366FF"/>
                </a:solidFill>
              </a:rPr>
              <a:t>discovery protocol</a:t>
            </a:r>
          </a:p>
          <a:p>
            <a:pPr lvl="1"/>
            <a:r>
              <a:rPr lang="en-US"/>
              <a:t>Examples include</a:t>
            </a:r>
            <a:r>
              <a:rPr lang="en-US" i="1"/>
              <a:t> Napster </a:t>
            </a:r>
            <a:r>
              <a:rPr lang="en-US"/>
              <a:t>and</a:t>
            </a:r>
            <a:r>
              <a:rPr lang="en-US" i="1"/>
              <a:t> Gnutella</a:t>
            </a:r>
          </a:p>
        </p:txBody>
      </p:sp>
    </p:spTree>
    <p:extLst>
      <p:ext uri="{BB962C8B-B14F-4D97-AF65-F5344CB8AC3E}">
        <p14:creationId xmlns:p14="http://schemas.microsoft.com/office/powerpoint/2010/main" val="4273538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1041400" y="277813"/>
            <a:ext cx="7645400" cy="576262"/>
          </a:xfrm>
        </p:spPr>
        <p:txBody>
          <a:bodyPr/>
          <a:lstStyle/>
          <a:p>
            <a:pPr eaLnBrk="1" hangingPunct="1"/>
            <a:r>
              <a:rPr lang="en-US"/>
              <a:t>Web-Based Computing</a:t>
            </a:r>
          </a:p>
        </p:txBody>
      </p:sp>
      <p:sp>
        <p:nvSpPr>
          <p:cNvPr id="49155" name="Rectangle 3"/>
          <p:cNvSpPr>
            <a:spLocks noGrp="1" noChangeArrowheads="1"/>
          </p:cNvSpPr>
          <p:nvPr>
            <p:ph type="body" idx="4294967295"/>
          </p:nvPr>
        </p:nvSpPr>
        <p:spPr>
          <a:xfrm>
            <a:off x="806450" y="1233488"/>
            <a:ext cx="7666038" cy="4530725"/>
          </a:xfrm>
        </p:spPr>
        <p:txBody>
          <a:bodyPr/>
          <a:lstStyle/>
          <a:p>
            <a:r>
              <a:rPr lang="en-US"/>
              <a:t>Web has become ubiquitous</a:t>
            </a:r>
          </a:p>
          <a:p>
            <a:endParaRPr lang="en-US" sz="800"/>
          </a:p>
          <a:p>
            <a:r>
              <a:rPr lang="en-US"/>
              <a:t>PCs most prevalent devices</a:t>
            </a:r>
          </a:p>
          <a:p>
            <a:endParaRPr lang="en-US" sz="800"/>
          </a:p>
          <a:p>
            <a:r>
              <a:rPr lang="en-US"/>
              <a:t>More devices becoming networked to allow web access</a:t>
            </a:r>
          </a:p>
          <a:p>
            <a:endParaRPr lang="en-US" sz="800"/>
          </a:p>
          <a:p>
            <a:r>
              <a:rPr lang="en-US"/>
              <a:t>New category of devices to manage web traffic among similar servers: </a:t>
            </a:r>
            <a:r>
              <a:rPr lang="en-US" b="1">
                <a:solidFill>
                  <a:srgbClr val="3366FF"/>
                </a:solidFill>
              </a:rPr>
              <a:t>load balancers</a:t>
            </a:r>
          </a:p>
          <a:p>
            <a:endParaRPr lang="en-US" sz="800" b="1">
              <a:solidFill>
                <a:srgbClr val="3366FF"/>
              </a:solidFill>
            </a:endParaRPr>
          </a:p>
          <a:p>
            <a:r>
              <a:rPr lang="en-US"/>
              <a:t>Use of operating systems like Windows 95, client-side, have evolved into Linux and Windows XP, which can be clients and servers</a:t>
            </a:r>
          </a:p>
        </p:txBody>
      </p:sp>
    </p:spTree>
    <p:extLst>
      <p:ext uri="{BB962C8B-B14F-4D97-AF65-F5344CB8AC3E}">
        <p14:creationId xmlns:p14="http://schemas.microsoft.com/office/powerpoint/2010/main" val="3326907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9374E9-F305-18F4-683B-56AEFA344B5B}"/>
              </a:ext>
            </a:extLst>
          </p:cNvPr>
          <p:cNvSpPr txBox="1"/>
          <p:nvPr/>
        </p:nvSpPr>
        <p:spPr>
          <a:xfrm>
            <a:off x="415638" y="1043709"/>
            <a:ext cx="3454400" cy="3416320"/>
          </a:xfrm>
          <a:prstGeom prst="rect">
            <a:avLst/>
          </a:prstGeom>
          <a:noFill/>
        </p:spPr>
        <p:txBody>
          <a:bodyPr wrap="square">
            <a:spAutoFit/>
          </a:bodyPr>
          <a:lstStyle/>
          <a:p>
            <a:r>
              <a:rPr lang="zh-CN" altLang="en-US" b="1" dirty="0"/>
              <a:t>Desktop Operating Systems</a:t>
            </a:r>
          </a:p>
          <a:p>
            <a:r>
              <a:rPr lang="zh-CN" altLang="en-US" dirty="0"/>
              <a:t>Windows Versions</a:t>
            </a:r>
          </a:p>
          <a:p>
            <a:r>
              <a:rPr lang="zh-CN" altLang="en-US" dirty="0"/>
              <a:t>macOS</a:t>
            </a:r>
          </a:p>
          <a:p>
            <a:r>
              <a:rPr lang="zh-CN" altLang="en-US" dirty="0"/>
              <a:t>macOS Monterey</a:t>
            </a:r>
          </a:p>
          <a:p>
            <a:r>
              <a:rPr lang="zh-CN" altLang="en-US" dirty="0"/>
              <a:t>macOS Ventura</a:t>
            </a:r>
          </a:p>
          <a:p>
            <a:r>
              <a:rPr lang="zh-CN" altLang="en-US" dirty="0"/>
              <a:t>Linux Distributions</a:t>
            </a:r>
          </a:p>
          <a:p>
            <a:r>
              <a:rPr lang="zh-CN" altLang="en-US" dirty="0"/>
              <a:t>Ubuntu</a:t>
            </a:r>
          </a:p>
          <a:p>
            <a:r>
              <a:rPr lang="zh-CN" altLang="en-US" dirty="0"/>
              <a:t>Fedora</a:t>
            </a:r>
          </a:p>
          <a:p>
            <a:r>
              <a:rPr lang="zh-CN" altLang="en-US" dirty="0"/>
              <a:t>Debian</a:t>
            </a:r>
          </a:p>
          <a:p>
            <a:r>
              <a:rPr lang="zh-CN" altLang="en-US" dirty="0"/>
              <a:t>Arch Linux</a:t>
            </a:r>
          </a:p>
          <a:p>
            <a:r>
              <a:rPr lang="zh-CN" altLang="en-US" dirty="0"/>
              <a:t>Mint</a:t>
            </a:r>
          </a:p>
        </p:txBody>
      </p:sp>
      <p:sp>
        <p:nvSpPr>
          <p:cNvPr id="7" name="TextBox 6">
            <a:extLst>
              <a:ext uri="{FF2B5EF4-FFF2-40B4-BE49-F238E27FC236}">
                <a16:creationId xmlns:a16="http://schemas.microsoft.com/office/drawing/2014/main" id="{967454E6-F1C9-9A5F-DE20-02DF61E8BDA7}"/>
              </a:ext>
            </a:extLst>
          </p:cNvPr>
          <p:cNvSpPr txBox="1"/>
          <p:nvPr/>
        </p:nvSpPr>
        <p:spPr>
          <a:xfrm>
            <a:off x="4128655" y="889843"/>
            <a:ext cx="4599708" cy="5632311"/>
          </a:xfrm>
          <a:prstGeom prst="rect">
            <a:avLst/>
          </a:prstGeom>
          <a:noFill/>
        </p:spPr>
        <p:txBody>
          <a:bodyPr wrap="square">
            <a:spAutoFit/>
          </a:bodyPr>
          <a:lstStyle/>
          <a:p>
            <a:r>
              <a:rPr lang="zh-CN" altLang="en-US" b="1" dirty="0"/>
              <a:t>Mobile Operating Systems</a:t>
            </a:r>
          </a:p>
          <a:p>
            <a:r>
              <a:rPr lang="zh-CN" altLang="en-US" dirty="0"/>
              <a:t>Android</a:t>
            </a:r>
          </a:p>
          <a:p>
            <a:r>
              <a:rPr lang="zh-CN" altLang="en-US" dirty="0"/>
              <a:t>iOS</a:t>
            </a:r>
          </a:p>
          <a:p>
            <a:r>
              <a:rPr lang="zh-CN" altLang="en-US" dirty="0"/>
              <a:t>Windows Phone (no longer supported)</a:t>
            </a:r>
          </a:p>
          <a:p>
            <a:endParaRPr lang="en-US" altLang="zh-CN" dirty="0"/>
          </a:p>
          <a:p>
            <a:r>
              <a:rPr lang="zh-CN" altLang="en-US" b="1" dirty="0"/>
              <a:t>Server Operating Systems</a:t>
            </a:r>
          </a:p>
          <a:p>
            <a:r>
              <a:rPr lang="zh-CN" altLang="en-US" dirty="0"/>
              <a:t>Windows Server</a:t>
            </a:r>
          </a:p>
          <a:p>
            <a:r>
              <a:rPr lang="zh-CN" altLang="en-US" dirty="0"/>
              <a:t>Linux Server Editions</a:t>
            </a:r>
          </a:p>
          <a:p>
            <a:r>
              <a:rPr lang="zh-CN" altLang="en-US" dirty="0"/>
              <a:t>CentOS</a:t>
            </a:r>
          </a:p>
          <a:p>
            <a:r>
              <a:rPr lang="zh-CN" altLang="en-US" dirty="0"/>
              <a:t>Red Hat Enterprise Linux (RHEL)</a:t>
            </a:r>
          </a:p>
          <a:p>
            <a:r>
              <a:rPr lang="zh-CN" altLang="en-US" dirty="0"/>
              <a:t>SUSE Linux Enterprise Server (SLES)</a:t>
            </a:r>
          </a:p>
          <a:p>
            <a:r>
              <a:rPr lang="zh-CN" altLang="en-US" dirty="0"/>
              <a:t>Unix</a:t>
            </a:r>
          </a:p>
          <a:p>
            <a:r>
              <a:rPr lang="zh-CN" altLang="en-US" dirty="0"/>
              <a:t>AIX</a:t>
            </a:r>
          </a:p>
          <a:p>
            <a:r>
              <a:rPr lang="zh-CN" altLang="en-US" dirty="0"/>
              <a:t>HP-UX</a:t>
            </a:r>
          </a:p>
          <a:p>
            <a:r>
              <a:rPr lang="zh-CN" altLang="en-US" dirty="0"/>
              <a:t>Solaris</a:t>
            </a:r>
          </a:p>
          <a:p>
            <a:endParaRPr lang="en-US" altLang="zh-CN" dirty="0"/>
          </a:p>
          <a:p>
            <a:r>
              <a:rPr lang="zh-CN" altLang="en-US" b="1" dirty="0"/>
              <a:t>Embedded Operating Systems</a:t>
            </a:r>
          </a:p>
          <a:p>
            <a:r>
              <a:rPr lang="zh-CN" altLang="en-US" dirty="0"/>
              <a:t>FreeRTOS</a:t>
            </a:r>
          </a:p>
          <a:p>
            <a:r>
              <a:rPr lang="zh-CN" altLang="en-US" dirty="0"/>
              <a:t>VxWorks</a:t>
            </a:r>
          </a:p>
          <a:p>
            <a:r>
              <a:rPr lang="zh-CN" altLang="en-US" dirty="0"/>
              <a:t>QNX</a:t>
            </a:r>
          </a:p>
        </p:txBody>
      </p:sp>
    </p:spTree>
    <p:extLst>
      <p:ext uri="{BB962C8B-B14F-4D97-AF65-F5344CB8AC3E}">
        <p14:creationId xmlns:p14="http://schemas.microsoft.com/office/powerpoint/2010/main" val="3931774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idx="4294967295"/>
          </p:nvPr>
        </p:nvSpPr>
        <p:spPr>
          <a:xfrm>
            <a:off x="982663" y="277813"/>
            <a:ext cx="7704137" cy="576262"/>
          </a:xfrm>
        </p:spPr>
        <p:txBody>
          <a:bodyPr/>
          <a:lstStyle/>
          <a:p>
            <a:r>
              <a:rPr lang="en-US"/>
              <a:t>Open-Source Operating Systems</a:t>
            </a:r>
          </a:p>
        </p:txBody>
      </p:sp>
      <p:sp>
        <p:nvSpPr>
          <p:cNvPr id="50179" name="Content Placeholder 2"/>
          <p:cNvSpPr>
            <a:spLocks noGrp="1"/>
          </p:cNvSpPr>
          <p:nvPr>
            <p:ph idx="4294967295"/>
          </p:nvPr>
        </p:nvSpPr>
        <p:spPr>
          <a:xfrm>
            <a:off x="806450" y="1233488"/>
            <a:ext cx="7645400" cy="4530725"/>
          </a:xfrm>
        </p:spPr>
        <p:txBody>
          <a:bodyPr/>
          <a:lstStyle/>
          <a:p>
            <a:r>
              <a:rPr lang="en-US"/>
              <a:t>Operating systems made available in source-code format rather than just binary </a:t>
            </a:r>
            <a:r>
              <a:rPr lang="en-US" b="1">
                <a:solidFill>
                  <a:srgbClr val="3366FF"/>
                </a:solidFill>
              </a:rPr>
              <a:t>closed-source</a:t>
            </a:r>
          </a:p>
          <a:p>
            <a:endParaRPr lang="en-US" sz="800" b="1">
              <a:solidFill>
                <a:srgbClr val="3366FF"/>
              </a:solidFill>
            </a:endParaRPr>
          </a:p>
          <a:p>
            <a:r>
              <a:rPr lang="en-US"/>
              <a:t>Counter to the </a:t>
            </a:r>
            <a:r>
              <a:rPr lang="en-US" b="1">
                <a:solidFill>
                  <a:srgbClr val="3366FF"/>
                </a:solidFill>
              </a:rPr>
              <a:t>copy protection</a:t>
            </a:r>
            <a:r>
              <a:rPr lang="en-US">
                <a:solidFill>
                  <a:srgbClr val="3366FF"/>
                </a:solidFill>
              </a:rPr>
              <a:t> </a:t>
            </a:r>
            <a:r>
              <a:rPr lang="en-US">
                <a:solidFill>
                  <a:srgbClr val="000000"/>
                </a:solidFill>
              </a:rPr>
              <a:t>and </a:t>
            </a:r>
            <a:r>
              <a:rPr lang="en-US" b="1">
                <a:solidFill>
                  <a:srgbClr val="3366FF"/>
                </a:solidFill>
              </a:rPr>
              <a:t>Digital Rights Management (DRM)</a:t>
            </a:r>
            <a:r>
              <a:rPr lang="en-US">
                <a:solidFill>
                  <a:srgbClr val="3366FF"/>
                </a:solidFill>
              </a:rPr>
              <a:t> </a:t>
            </a:r>
            <a:r>
              <a:rPr lang="en-US">
                <a:solidFill>
                  <a:srgbClr val="000000"/>
                </a:solidFill>
              </a:rPr>
              <a:t>movement</a:t>
            </a:r>
          </a:p>
          <a:p>
            <a:endParaRPr lang="en-US" sz="800">
              <a:solidFill>
                <a:srgbClr val="000000"/>
              </a:solidFill>
            </a:endParaRPr>
          </a:p>
          <a:p>
            <a:r>
              <a:rPr lang="en-US">
                <a:solidFill>
                  <a:srgbClr val="000000"/>
                </a:solidFill>
              </a:rPr>
              <a:t>Started by </a:t>
            </a:r>
            <a:r>
              <a:rPr lang="en-US" b="1">
                <a:solidFill>
                  <a:srgbClr val="3366FF"/>
                </a:solidFill>
              </a:rPr>
              <a:t>Free Software Foundation (FSF)</a:t>
            </a:r>
            <a:r>
              <a:rPr lang="en-US">
                <a:solidFill>
                  <a:srgbClr val="000000"/>
                </a:solidFill>
              </a:rPr>
              <a:t>, which has “copyleft” </a:t>
            </a:r>
            <a:r>
              <a:rPr lang="en-US" b="1">
                <a:solidFill>
                  <a:srgbClr val="3366FF"/>
                </a:solidFill>
              </a:rPr>
              <a:t>GNU Public License (GPL)</a:t>
            </a:r>
          </a:p>
          <a:p>
            <a:endParaRPr lang="en-US" sz="800" b="1">
              <a:solidFill>
                <a:srgbClr val="3366FF"/>
              </a:solidFill>
            </a:endParaRPr>
          </a:p>
          <a:p>
            <a:r>
              <a:rPr lang="en-US">
                <a:solidFill>
                  <a:srgbClr val="000000"/>
                </a:solidFill>
              </a:rPr>
              <a:t>Examples include </a:t>
            </a:r>
            <a:r>
              <a:rPr lang="en-US" b="1">
                <a:solidFill>
                  <a:srgbClr val="3366FF"/>
                </a:solidFill>
              </a:rPr>
              <a:t>GNU/Linux</a:t>
            </a:r>
            <a:r>
              <a:rPr lang="en-US"/>
              <a:t> and </a:t>
            </a:r>
            <a:r>
              <a:rPr lang="en-US" b="1">
                <a:solidFill>
                  <a:srgbClr val="3366FF"/>
                </a:solidFill>
              </a:rPr>
              <a:t>BSD UNIX</a:t>
            </a:r>
            <a:r>
              <a:rPr lang="en-US">
                <a:solidFill>
                  <a:srgbClr val="3366FF"/>
                </a:solidFill>
              </a:rPr>
              <a:t> </a:t>
            </a:r>
            <a:r>
              <a:rPr lang="en-US">
                <a:solidFill>
                  <a:srgbClr val="000000"/>
                </a:solidFill>
              </a:rPr>
              <a:t>(including core of </a:t>
            </a:r>
            <a:r>
              <a:rPr lang="en-US" b="1">
                <a:solidFill>
                  <a:srgbClr val="3366FF"/>
                </a:solidFill>
              </a:rPr>
              <a:t>Mac OS X</a:t>
            </a:r>
            <a:r>
              <a:rPr lang="en-US">
                <a:solidFill>
                  <a:srgbClr val="000000"/>
                </a:solidFill>
              </a:rPr>
              <a:t>), and many more</a:t>
            </a:r>
            <a:endParaRPr lang="en-US">
              <a:solidFill>
                <a:srgbClr val="3366FF"/>
              </a:solidFill>
            </a:endParaRPr>
          </a:p>
        </p:txBody>
      </p:sp>
    </p:spTree>
    <p:extLst>
      <p:ext uri="{BB962C8B-B14F-4D97-AF65-F5344CB8AC3E}">
        <p14:creationId xmlns:p14="http://schemas.microsoft.com/office/powerpoint/2010/main" val="27150600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p:txBody>
          <a:bodyPr/>
          <a:lstStyle/>
          <a:p>
            <a:pPr eaLnBrk="1" hangingPunct="1"/>
            <a:r>
              <a:rPr lang="en-US"/>
              <a:t>End of Chapter 1</a:t>
            </a:r>
          </a:p>
        </p:txBody>
      </p:sp>
    </p:spTree>
    <p:extLst>
      <p:ext uri="{BB962C8B-B14F-4D97-AF65-F5344CB8AC3E}">
        <p14:creationId xmlns:p14="http://schemas.microsoft.com/office/powerpoint/2010/main" val="1034750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371475" y="1900238"/>
            <a:ext cx="8458200" cy="1143000"/>
          </a:xfrm>
          <a:noFill/>
        </p:spPr>
        <p:txBody>
          <a:bodyPr/>
          <a:lstStyle/>
          <a:p>
            <a:pPr eaLnBrk="1" hangingPunct="1"/>
            <a:r>
              <a:rPr lang="en-US"/>
              <a:t>Chapter 2:  Operating-System Structures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76263" y="277813"/>
            <a:ext cx="8553450" cy="576262"/>
          </a:xfrm>
        </p:spPr>
        <p:txBody>
          <a:bodyPr/>
          <a:lstStyle/>
          <a:p>
            <a:pPr eaLnBrk="1" hangingPunct="1"/>
            <a:r>
              <a:rPr lang="en-US" sz="3000"/>
              <a:t>Chapter 2:  Operating-System Structures</a:t>
            </a:r>
          </a:p>
        </p:txBody>
      </p:sp>
      <p:sp>
        <p:nvSpPr>
          <p:cNvPr id="4099" name="Rectangle 3"/>
          <p:cNvSpPr>
            <a:spLocks noGrp="1" noChangeArrowheads="1"/>
          </p:cNvSpPr>
          <p:nvPr>
            <p:ph type="body" idx="1"/>
          </p:nvPr>
        </p:nvSpPr>
        <p:spPr/>
        <p:txBody>
          <a:bodyPr/>
          <a:lstStyle/>
          <a:p>
            <a:r>
              <a:rPr lang="en-US" dirty="0"/>
              <a:t>Operating System Services</a:t>
            </a:r>
          </a:p>
          <a:p>
            <a:r>
              <a:rPr lang="en-US" dirty="0"/>
              <a:t>User Operating System Interface</a:t>
            </a:r>
          </a:p>
          <a:p>
            <a:r>
              <a:rPr lang="en-US" dirty="0"/>
              <a:t>System Calls</a:t>
            </a:r>
          </a:p>
          <a:p>
            <a:r>
              <a:rPr lang="en-US" dirty="0"/>
              <a:t>Types of System Calls</a:t>
            </a:r>
          </a:p>
          <a:p>
            <a:r>
              <a:rPr lang="en-US" dirty="0"/>
              <a:t>System Programs</a:t>
            </a:r>
          </a:p>
          <a:p>
            <a:r>
              <a:rPr lang="en-US" dirty="0"/>
              <a:t>Operating System Design and Implementation</a:t>
            </a:r>
          </a:p>
          <a:p>
            <a:r>
              <a:rPr lang="en-US" dirty="0"/>
              <a:t>Operating System Structure</a:t>
            </a:r>
          </a:p>
          <a:p>
            <a:r>
              <a:rPr lang="en-US" dirty="0"/>
              <a:t>Virtual Machines</a:t>
            </a:r>
          </a:p>
          <a:p>
            <a:r>
              <a:rPr lang="en-US" dirty="0"/>
              <a:t>Operating System Debugging</a:t>
            </a:r>
          </a:p>
          <a:p>
            <a:r>
              <a:rPr lang="en-US" dirty="0"/>
              <a:t>Operating System Generation</a:t>
            </a:r>
          </a:p>
          <a:p>
            <a:r>
              <a:rPr lang="en-US" dirty="0"/>
              <a:t>System Boot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Objectives</a:t>
            </a:r>
          </a:p>
        </p:txBody>
      </p:sp>
      <p:sp>
        <p:nvSpPr>
          <p:cNvPr id="5123" name="Rectangle 3"/>
          <p:cNvSpPr>
            <a:spLocks noGrp="1" noChangeArrowheads="1"/>
          </p:cNvSpPr>
          <p:nvPr>
            <p:ph type="body" idx="1"/>
          </p:nvPr>
        </p:nvSpPr>
        <p:spPr>
          <a:xfrm>
            <a:off x="806450" y="1233488"/>
            <a:ext cx="7723188" cy="4530725"/>
          </a:xfrm>
        </p:spPr>
        <p:txBody>
          <a:bodyPr/>
          <a:lstStyle/>
          <a:p>
            <a:r>
              <a:rPr lang="en-US"/>
              <a:t>To describe the services an operating system provides to users, processes, and other systems</a:t>
            </a:r>
          </a:p>
          <a:p>
            <a:endParaRPr lang="en-US"/>
          </a:p>
          <a:p>
            <a:r>
              <a:rPr lang="en-US"/>
              <a:t>To discuss the various ways of structuring an operating system</a:t>
            </a:r>
          </a:p>
          <a:p>
            <a:endParaRPr lang="en-US"/>
          </a:p>
          <a:p>
            <a:r>
              <a:rPr lang="en-US"/>
              <a:t>To explain how operating systems are installed and customized and how they boot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50925" y="277813"/>
            <a:ext cx="7635875" cy="576262"/>
          </a:xfrm>
        </p:spPr>
        <p:txBody>
          <a:bodyPr/>
          <a:lstStyle/>
          <a:p>
            <a:pPr eaLnBrk="1" hangingPunct="1"/>
            <a:r>
              <a:rPr lang="en-US"/>
              <a:t>Operating System Services</a:t>
            </a:r>
          </a:p>
        </p:txBody>
      </p:sp>
      <p:sp>
        <p:nvSpPr>
          <p:cNvPr id="6147" name="Rectangle 3"/>
          <p:cNvSpPr>
            <a:spLocks noGrp="1" noChangeArrowheads="1"/>
          </p:cNvSpPr>
          <p:nvPr>
            <p:ph type="body" idx="1"/>
          </p:nvPr>
        </p:nvSpPr>
        <p:spPr>
          <a:xfrm>
            <a:off x="641350" y="1238250"/>
            <a:ext cx="7850188" cy="4865688"/>
          </a:xfrm>
          <a:noFill/>
        </p:spPr>
        <p:txBody>
          <a:bodyPr/>
          <a:lstStyle/>
          <a:p>
            <a:r>
              <a:rPr lang="en-US" sz="1600"/>
              <a:t>Operating systems provide an environment for execution of programs and services to programs and users</a:t>
            </a:r>
          </a:p>
          <a:p>
            <a:r>
              <a:rPr lang="en-US" sz="1600"/>
              <a:t>One set of operating-system services provides functions that are helpful to the user:</a:t>
            </a:r>
          </a:p>
          <a:p>
            <a:pPr lvl="1"/>
            <a:r>
              <a:rPr lang="en-US" sz="1600" b="1"/>
              <a:t>User interface </a:t>
            </a:r>
            <a:r>
              <a:rPr lang="en-US" sz="1600"/>
              <a:t>- Almost all operating systems have a user interface (UI).</a:t>
            </a:r>
          </a:p>
          <a:p>
            <a:pPr lvl="2"/>
            <a:r>
              <a:rPr lang="en-US" sz="1600"/>
              <a:t>Varies between </a:t>
            </a:r>
            <a:r>
              <a:rPr lang="en-US" sz="1600" b="1">
                <a:solidFill>
                  <a:srgbClr val="3366FF"/>
                </a:solidFill>
              </a:rPr>
              <a:t>Command-Line (CLI)</a:t>
            </a:r>
            <a:r>
              <a:rPr lang="en-US" sz="1600"/>
              <a:t>, </a:t>
            </a:r>
            <a:r>
              <a:rPr lang="en-US" sz="1600" b="1">
                <a:solidFill>
                  <a:srgbClr val="3366FF"/>
                </a:solidFill>
              </a:rPr>
              <a:t>Graphics User Interface (GUI)</a:t>
            </a:r>
            <a:r>
              <a:rPr lang="en-US" sz="1600"/>
              <a:t>,</a:t>
            </a:r>
            <a:r>
              <a:rPr lang="en-US" sz="1600" b="1">
                <a:solidFill>
                  <a:srgbClr val="3366FF"/>
                </a:solidFill>
              </a:rPr>
              <a:t> Batch</a:t>
            </a:r>
          </a:p>
          <a:p>
            <a:pPr lvl="1"/>
            <a:r>
              <a:rPr lang="en-US" sz="1600" b="1"/>
              <a:t>Program execution </a:t>
            </a:r>
            <a:r>
              <a:rPr lang="en-US" sz="1600"/>
              <a:t>- The system must be able to load a program into memory and to run that program, end execution, either normally or abnormally (indicating error)</a:t>
            </a:r>
          </a:p>
          <a:p>
            <a:pPr lvl="1"/>
            <a:r>
              <a:rPr lang="en-US" sz="1600" b="1"/>
              <a:t>I/O operations </a:t>
            </a:r>
            <a:r>
              <a:rPr lang="en-US" sz="1600"/>
              <a:t>-  A running program may require I/O, which may involve a file or an I/O device</a:t>
            </a:r>
          </a:p>
          <a:p>
            <a:pPr lvl="1"/>
            <a:r>
              <a:rPr lang="en-US" sz="1600" b="1"/>
              <a:t>File-system manipulation </a:t>
            </a:r>
            <a:r>
              <a:rPr lang="en-US" sz="1600"/>
              <a:t>-  The file system is of particular interest. Programs need to read and write files and directories, create and delete them, search them, list file Information, permission management.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277813"/>
            <a:ext cx="7869238" cy="576262"/>
          </a:xfrm>
        </p:spPr>
        <p:txBody>
          <a:bodyPr/>
          <a:lstStyle/>
          <a:p>
            <a:pPr eaLnBrk="1" hangingPunct="1"/>
            <a:r>
              <a:rPr lang="en-US"/>
              <a:t>Operating System Services (Cont.)</a:t>
            </a:r>
          </a:p>
        </p:txBody>
      </p:sp>
      <p:sp>
        <p:nvSpPr>
          <p:cNvPr id="7171" name="Rectangle 3"/>
          <p:cNvSpPr>
            <a:spLocks noGrp="1" noChangeArrowheads="1"/>
          </p:cNvSpPr>
          <p:nvPr>
            <p:ph type="body" idx="1"/>
          </p:nvPr>
        </p:nvSpPr>
        <p:spPr>
          <a:xfrm>
            <a:off x="641350" y="1238250"/>
            <a:ext cx="7878763" cy="5729288"/>
          </a:xfrm>
          <a:noFill/>
        </p:spPr>
        <p:txBody>
          <a:bodyPr/>
          <a:lstStyle/>
          <a:p>
            <a:pPr lvl="1"/>
            <a:r>
              <a:rPr lang="en-US" b="1"/>
              <a:t>Communications</a:t>
            </a:r>
            <a:r>
              <a:rPr lang="en-US"/>
              <a:t> – Processes may exchange information, on the same computer or between computers over a network</a:t>
            </a:r>
          </a:p>
          <a:p>
            <a:pPr lvl="2"/>
            <a:r>
              <a:rPr lang="en-US"/>
              <a:t>Communications may be via shared memory or through message passing (packets moved by the OS)</a:t>
            </a:r>
          </a:p>
          <a:p>
            <a:pPr lvl="1"/>
            <a:r>
              <a:rPr lang="en-US" b="1"/>
              <a:t>Error detection </a:t>
            </a:r>
            <a:r>
              <a:rPr lang="en-US"/>
              <a:t>– OS needs to be constantly aware of possible errors</a:t>
            </a:r>
          </a:p>
          <a:p>
            <a:pPr lvl="2"/>
            <a:r>
              <a:rPr lang="en-US"/>
              <a:t>May occur in the CPU and memory hardware, in I/O devices, in user program</a:t>
            </a:r>
          </a:p>
          <a:p>
            <a:pPr lvl="2"/>
            <a:r>
              <a:rPr lang="en-US"/>
              <a:t>For each type of error, OS should take the appropriate action to ensure correct and consistent computing</a:t>
            </a:r>
          </a:p>
          <a:p>
            <a:pPr lvl="2"/>
            <a:r>
              <a:rPr lang="en-US"/>
              <a:t>Debugging facilities can greatly enhance the user’s and programmer’s abilities to efficiently use the system</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277813"/>
            <a:ext cx="7812088" cy="576262"/>
          </a:xfrm>
        </p:spPr>
        <p:txBody>
          <a:bodyPr/>
          <a:lstStyle/>
          <a:p>
            <a:pPr eaLnBrk="1" hangingPunct="1"/>
            <a:r>
              <a:rPr lang="en-US"/>
              <a:t>Operating System Services (Cont.)</a:t>
            </a:r>
          </a:p>
        </p:txBody>
      </p:sp>
      <p:sp>
        <p:nvSpPr>
          <p:cNvPr id="8195" name="Rectangle 3"/>
          <p:cNvSpPr>
            <a:spLocks noGrp="1" noChangeArrowheads="1"/>
          </p:cNvSpPr>
          <p:nvPr>
            <p:ph type="body" idx="1"/>
          </p:nvPr>
        </p:nvSpPr>
        <p:spPr>
          <a:xfrm>
            <a:off x="742950" y="1319213"/>
            <a:ext cx="7700963" cy="4513262"/>
          </a:xfrm>
        </p:spPr>
        <p:txBody>
          <a:bodyPr/>
          <a:lstStyle/>
          <a:p>
            <a:pPr>
              <a:lnSpc>
                <a:spcPct val="90000"/>
              </a:lnSpc>
            </a:pPr>
            <a:r>
              <a:rPr lang="en-US" sz="1600"/>
              <a:t>Another set of OS functions exists for ensuring the efficient operation of the system itself via resource sharing</a:t>
            </a:r>
          </a:p>
          <a:p>
            <a:pPr lvl="1">
              <a:lnSpc>
                <a:spcPct val="90000"/>
              </a:lnSpc>
            </a:pPr>
            <a:r>
              <a:rPr lang="en-US" sz="1600" b="1"/>
              <a:t>Resource allocation - </a:t>
            </a:r>
            <a:r>
              <a:rPr lang="en-US" sz="1600"/>
              <a:t>When  multiple users or multiple jobs running concurrently, resources must be allocated to each of them</a:t>
            </a:r>
          </a:p>
          <a:p>
            <a:pPr lvl="2">
              <a:lnSpc>
                <a:spcPct val="90000"/>
              </a:lnSpc>
            </a:pPr>
            <a:r>
              <a:rPr lang="en-US" sz="1600"/>
              <a:t>Many types of resources -  Some (such as CPU cycles, main memory, and file storage) may have special allocation code, others (such as I/O devices) may have general request and release code</a:t>
            </a:r>
          </a:p>
          <a:p>
            <a:pPr lvl="1">
              <a:lnSpc>
                <a:spcPct val="90000"/>
              </a:lnSpc>
            </a:pPr>
            <a:r>
              <a:rPr lang="en-US" sz="1600" b="1"/>
              <a:t>Accounting -</a:t>
            </a:r>
            <a:r>
              <a:rPr lang="en-US" sz="1600"/>
              <a:t> To keep track of which users use how much and what kinds of computer resources</a:t>
            </a:r>
          </a:p>
          <a:p>
            <a:pPr lvl="1">
              <a:lnSpc>
                <a:spcPct val="90000"/>
              </a:lnSpc>
            </a:pPr>
            <a:r>
              <a:rPr lang="en-US" sz="1600" b="1"/>
              <a:t>Protection and security - </a:t>
            </a:r>
            <a:r>
              <a:rPr lang="en-US" sz="1600"/>
              <a:t>The owners of information stored in a multiuser or networked computer system may want to control use of that information, concurrent processes should not interfere with each other</a:t>
            </a:r>
          </a:p>
          <a:p>
            <a:pPr lvl="2">
              <a:lnSpc>
                <a:spcPct val="90000"/>
              </a:lnSpc>
            </a:pPr>
            <a:r>
              <a:rPr lang="en-US" sz="1600" b="1"/>
              <a:t>Protection</a:t>
            </a:r>
            <a:r>
              <a:rPr lang="en-US" sz="1600"/>
              <a:t> involves ensuring that all access to system resources is controlled</a:t>
            </a:r>
          </a:p>
          <a:p>
            <a:pPr lvl="2">
              <a:lnSpc>
                <a:spcPct val="90000"/>
              </a:lnSpc>
            </a:pPr>
            <a:r>
              <a:rPr lang="en-US" sz="1600" b="1"/>
              <a:t>Security</a:t>
            </a:r>
            <a:r>
              <a:rPr lang="en-US" sz="1600"/>
              <a:t> of the system from outsiders requires user authentication, extends to defending external I/O devices from invalid access attempts</a:t>
            </a:r>
          </a:p>
          <a:p>
            <a:pPr lvl="2">
              <a:lnSpc>
                <a:spcPct val="90000"/>
              </a:lnSpc>
            </a:pPr>
            <a:r>
              <a:rPr lang="en-US" sz="1600"/>
              <a:t>If a system is to be protected and secure, precautions must be instituted throughout it. A chain is only as strong as its weakest link.</a:t>
            </a:r>
          </a:p>
          <a:p>
            <a:pPr>
              <a:lnSpc>
                <a:spcPct val="90000"/>
              </a:lnSpc>
            </a:pPr>
            <a:endParaRPr lang="en-US" sz="1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14388" y="277813"/>
            <a:ext cx="8229600" cy="576262"/>
          </a:xfrm>
        </p:spPr>
        <p:txBody>
          <a:bodyPr/>
          <a:lstStyle/>
          <a:p>
            <a:pPr eaLnBrk="1" hangingPunct="1"/>
            <a:r>
              <a:rPr lang="en-US"/>
              <a:t>A View of Operating System Services</a:t>
            </a:r>
          </a:p>
        </p:txBody>
      </p:sp>
      <p:pic>
        <p:nvPicPr>
          <p:cNvPr id="9219" name="Picture 4" descr="2"/>
          <p:cNvPicPr>
            <a:picLocks noChangeAspect="1" noChangeArrowheads="1"/>
          </p:cNvPicPr>
          <p:nvPr/>
        </p:nvPicPr>
        <p:blipFill>
          <a:blip r:embed="rId3"/>
          <a:srcRect/>
          <a:stretch>
            <a:fillRect/>
          </a:stretch>
        </p:blipFill>
        <p:spPr bwMode="auto">
          <a:xfrm>
            <a:off x="917575" y="1601788"/>
            <a:ext cx="7218363" cy="3603625"/>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57250" y="277813"/>
            <a:ext cx="8229600" cy="576262"/>
          </a:xfrm>
        </p:spPr>
        <p:txBody>
          <a:bodyPr/>
          <a:lstStyle/>
          <a:p>
            <a:pPr eaLnBrk="1" hangingPunct="1"/>
            <a:r>
              <a:rPr lang="en-US"/>
              <a:t>User Operating System Interface - CLI</a:t>
            </a:r>
          </a:p>
        </p:txBody>
      </p:sp>
      <p:sp>
        <p:nvSpPr>
          <p:cNvPr id="10243" name="Rectangle 3"/>
          <p:cNvSpPr>
            <a:spLocks noGrp="1" noChangeArrowheads="1"/>
          </p:cNvSpPr>
          <p:nvPr>
            <p:ph type="body" idx="1"/>
          </p:nvPr>
        </p:nvSpPr>
        <p:spPr>
          <a:xfrm>
            <a:off x="730250" y="1349375"/>
            <a:ext cx="7761288" cy="4483100"/>
          </a:xfrm>
        </p:spPr>
        <p:txBody>
          <a:bodyPr/>
          <a:lstStyle/>
          <a:p>
            <a:r>
              <a:rPr lang="en-US"/>
              <a:t>Command Line Interface (CLI) or </a:t>
            </a:r>
            <a:r>
              <a:rPr lang="en-US" b="1">
                <a:solidFill>
                  <a:srgbClr val="3366FF"/>
                </a:solidFill>
              </a:rPr>
              <a:t>command interpreter</a:t>
            </a:r>
            <a:r>
              <a:rPr lang="en-US">
                <a:solidFill>
                  <a:srgbClr val="3366FF"/>
                </a:solidFill>
              </a:rPr>
              <a:t> </a:t>
            </a:r>
            <a:r>
              <a:rPr lang="en-US"/>
              <a:t>allows direct command entry</a:t>
            </a:r>
          </a:p>
          <a:p>
            <a:pPr lvl="2"/>
            <a:r>
              <a:rPr lang="en-US"/>
              <a:t>Sometimes implemented in kernel, sometimes by systems program</a:t>
            </a:r>
          </a:p>
          <a:p>
            <a:pPr lvl="2"/>
            <a:r>
              <a:rPr lang="en-US"/>
              <a:t>Sometimes multiple flavors implemented – </a:t>
            </a:r>
            <a:r>
              <a:rPr lang="en-US" b="1">
                <a:solidFill>
                  <a:srgbClr val="3366FF"/>
                </a:solidFill>
              </a:rPr>
              <a:t>shells</a:t>
            </a:r>
          </a:p>
          <a:p>
            <a:pPr lvl="2"/>
            <a:r>
              <a:rPr lang="en-US"/>
              <a:t>Primarily fetches a command from user and executes it</a:t>
            </a:r>
          </a:p>
          <a:p>
            <a:pPr lvl="3"/>
            <a:r>
              <a:rPr lang="en-US"/>
              <a:t>Sometimes commands built-in, sometimes just names of programs</a:t>
            </a:r>
          </a:p>
          <a:p>
            <a:pPr lvl="4"/>
            <a:r>
              <a:rPr lang="en-US"/>
              <a:t>If the latter, adding new features doesn’t require shell modification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88AE87-A3B2-1584-1454-AB7FC516C5F7}"/>
              </a:ext>
            </a:extLst>
          </p:cNvPr>
          <p:cNvSpPr txBox="1"/>
          <p:nvPr/>
        </p:nvSpPr>
        <p:spPr>
          <a:xfrm>
            <a:off x="628074" y="935765"/>
            <a:ext cx="3555999" cy="1754326"/>
          </a:xfrm>
          <a:prstGeom prst="rect">
            <a:avLst/>
          </a:prstGeom>
          <a:noFill/>
        </p:spPr>
        <p:txBody>
          <a:bodyPr wrap="square">
            <a:spAutoFit/>
          </a:bodyPr>
          <a:lstStyle/>
          <a:p>
            <a:r>
              <a:rPr lang="zh-CN" altLang="en-US" b="1" dirty="0"/>
              <a:t>Other Notable Operating Systems</a:t>
            </a:r>
          </a:p>
          <a:p>
            <a:r>
              <a:rPr lang="zh-CN" altLang="en-US" b="1" dirty="0"/>
              <a:t>Chrome OS</a:t>
            </a:r>
          </a:p>
          <a:p>
            <a:r>
              <a:rPr lang="zh-CN" altLang="en-US" b="1" dirty="0"/>
              <a:t>OpenBSD</a:t>
            </a:r>
          </a:p>
          <a:p>
            <a:r>
              <a:rPr lang="zh-CN" altLang="en-US" b="1" dirty="0"/>
              <a:t>ReactOS (an open-source Windows alternative)</a:t>
            </a:r>
          </a:p>
        </p:txBody>
      </p:sp>
      <p:sp>
        <p:nvSpPr>
          <p:cNvPr id="3" name="TextBox 2">
            <a:extLst>
              <a:ext uri="{FF2B5EF4-FFF2-40B4-BE49-F238E27FC236}">
                <a16:creationId xmlns:a16="http://schemas.microsoft.com/office/drawing/2014/main" id="{6C66BFBA-2B6D-A5AB-3263-82F689F2792D}"/>
              </a:ext>
            </a:extLst>
          </p:cNvPr>
          <p:cNvSpPr txBox="1"/>
          <p:nvPr/>
        </p:nvSpPr>
        <p:spPr>
          <a:xfrm>
            <a:off x="4184073" y="935765"/>
            <a:ext cx="4599708" cy="1754326"/>
          </a:xfrm>
          <a:prstGeom prst="rect">
            <a:avLst/>
          </a:prstGeom>
          <a:noFill/>
        </p:spPr>
        <p:txBody>
          <a:bodyPr wrap="square">
            <a:spAutoFit/>
          </a:bodyPr>
          <a:lstStyle/>
          <a:p>
            <a:r>
              <a:rPr lang="en-US" altLang="zh-CN" b="1" dirty="0"/>
              <a:t>Real-Time Operating Systems (RTOS)</a:t>
            </a:r>
          </a:p>
          <a:p>
            <a:pPr>
              <a:buFont typeface="+mj-lt"/>
              <a:buAutoNum type="arabicPeriod"/>
            </a:pPr>
            <a:r>
              <a:rPr lang="en-US" altLang="zh-CN" b="1" dirty="0"/>
              <a:t>RTEMS - </a:t>
            </a:r>
            <a:r>
              <a:rPr lang="en-US" altLang="zh-CN" b="1" i="0" dirty="0">
                <a:solidFill>
                  <a:srgbClr val="71777D"/>
                </a:solidFill>
                <a:effectLst/>
                <a:latin typeface="Roboto" panose="02000000000000000000" pitchFamily="2" charset="0"/>
              </a:rPr>
              <a:t>Real-Time Executive for Multiprocessor Systems (RTEMS)</a:t>
            </a:r>
            <a:endParaRPr lang="en-US" altLang="zh-CN" b="1" dirty="0"/>
          </a:p>
          <a:p>
            <a:pPr>
              <a:buFont typeface="+mj-lt"/>
              <a:buAutoNum type="arabicPeriod"/>
            </a:pPr>
            <a:r>
              <a:rPr lang="en-US" altLang="zh-CN" b="1" dirty="0"/>
              <a:t>Integrity</a:t>
            </a:r>
            <a:endParaRPr lang="en-US" altLang="zh-CN" dirty="0"/>
          </a:p>
          <a:p>
            <a:pPr>
              <a:buFont typeface="+mj-lt"/>
              <a:buAutoNum type="arabicPeriod"/>
            </a:pPr>
            <a:r>
              <a:rPr lang="en-US" altLang="zh-CN" b="1" dirty="0"/>
              <a:t>Nucleus</a:t>
            </a:r>
            <a:endParaRPr lang="en-US" altLang="zh-CN" dirty="0"/>
          </a:p>
        </p:txBody>
      </p:sp>
      <p:graphicFrame>
        <p:nvGraphicFramePr>
          <p:cNvPr id="6" name="Table 5">
            <a:extLst>
              <a:ext uri="{FF2B5EF4-FFF2-40B4-BE49-F238E27FC236}">
                <a16:creationId xmlns:a16="http://schemas.microsoft.com/office/drawing/2014/main" id="{EF115F82-6611-2D15-723C-BA84FE996D40}"/>
              </a:ext>
            </a:extLst>
          </p:cNvPr>
          <p:cNvGraphicFramePr>
            <a:graphicFrameLocks noGrp="1"/>
          </p:cNvGraphicFramePr>
          <p:nvPr>
            <p:extLst>
              <p:ext uri="{D42A27DB-BD31-4B8C-83A1-F6EECF244321}">
                <p14:modId xmlns:p14="http://schemas.microsoft.com/office/powerpoint/2010/main" val="1712011251"/>
              </p:ext>
            </p:extLst>
          </p:nvPr>
        </p:nvGraphicFramePr>
        <p:xfrm>
          <a:off x="554181" y="3623304"/>
          <a:ext cx="8229600" cy="2011680"/>
        </p:xfrm>
        <a:graphic>
          <a:graphicData uri="http://schemas.openxmlformats.org/drawingml/2006/table">
            <a:tbl>
              <a:tblPr/>
              <a:tblGrid>
                <a:gridCol w="1408545">
                  <a:extLst>
                    <a:ext uri="{9D8B030D-6E8A-4147-A177-3AD203B41FA5}">
                      <a16:colId xmlns:a16="http://schemas.microsoft.com/office/drawing/2014/main" val="4164531174"/>
                    </a:ext>
                  </a:extLst>
                </a:gridCol>
                <a:gridCol w="6821055">
                  <a:extLst>
                    <a:ext uri="{9D8B030D-6E8A-4147-A177-3AD203B41FA5}">
                      <a16:colId xmlns:a16="http://schemas.microsoft.com/office/drawing/2014/main" val="1023935875"/>
                    </a:ext>
                  </a:extLst>
                </a:gridCol>
              </a:tblGrid>
              <a:tr h="0">
                <a:tc>
                  <a:txBody>
                    <a:bodyPr/>
                    <a:lstStyle/>
                    <a:p>
                      <a:r>
                        <a:rPr lang="en-US" b="1"/>
                        <a:t>RTOS</a:t>
                      </a:r>
                      <a:endParaRPr lang="en-US"/>
                    </a:p>
                  </a:txBody>
                  <a:tcPr anchor="ctr">
                    <a:lnL>
                      <a:noFill/>
                    </a:lnL>
                    <a:lnR>
                      <a:noFill/>
                    </a:lnR>
                    <a:lnT>
                      <a:noFill/>
                    </a:lnT>
                    <a:lnB>
                      <a:noFill/>
                    </a:lnB>
                    <a:noFill/>
                  </a:tcPr>
                </a:tc>
                <a:tc>
                  <a:txBody>
                    <a:bodyPr/>
                    <a:lstStyle/>
                    <a:p>
                      <a:r>
                        <a:rPr lang="en-US" b="1" dirty="0"/>
                        <a:t>Example Applications</a:t>
                      </a:r>
                      <a:endParaRPr lang="en-US" dirty="0"/>
                    </a:p>
                  </a:txBody>
                  <a:tcPr anchor="ctr">
                    <a:lnL>
                      <a:noFill/>
                    </a:lnL>
                    <a:lnR>
                      <a:noFill/>
                    </a:lnR>
                    <a:lnT>
                      <a:noFill/>
                    </a:lnT>
                    <a:lnB>
                      <a:noFill/>
                    </a:lnB>
                    <a:noFill/>
                  </a:tcPr>
                </a:tc>
                <a:extLst>
                  <a:ext uri="{0D108BD9-81ED-4DB2-BD59-A6C34878D82A}">
                    <a16:rowId xmlns:a16="http://schemas.microsoft.com/office/drawing/2014/main" val="2552220588"/>
                  </a:ext>
                </a:extLst>
              </a:tr>
              <a:tr h="0">
                <a:tc>
                  <a:txBody>
                    <a:bodyPr/>
                    <a:lstStyle/>
                    <a:p>
                      <a:r>
                        <a:rPr lang="en-US" b="1"/>
                        <a:t>RTEMS</a:t>
                      </a:r>
                      <a:endParaRPr lang="en-US"/>
                    </a:p>
                  </a:txBody>
                  <a:tcPr anchor="ctr">
                    <a:lnL>
                      <a:noFill/>
                    </a:lnL>
                    <a:lnR>
                      <a:noFill/>
                    </a:lnR>
                    <a:lnT>
                      <a:noFill/>
                    </a:lnT>
                    <a:lnB>
                      <a:noFill/>
                    </a:lnB>
                    <a:noFill/>
                  </a:tcPr>
                </a:tc>
                <a:tc>
                  <a:txBody>
                    <a:bodyPr/>
                    <a:lstStyle/>
                    <a:p>
                      <a:r>
                        <a:rPr lang="en-US" dirty="0"/>
                        <a:t>Used in space applications, such as the </a:t>
                      </a:r>
                      <a:r>
                        <a:rPr lang="en-US" b="1" u="sng" dirty="0"/>
                        <a:t>NASA's Mars Rover.</a:t>
                      </a:r>
                    </a:p>
                  </a:txBody>
                  <a:tcPr anchor="ctr">
                    <a:lnL>
                      <a:noFill/>
                    </a:lnL>
                    <a:lnR>
                      <a:noFill/>
                    </a:lnR>
                    <a:lnT>
                      <a:noFill/>
                    </a:lnT>
                    <a:lnB>
                      <a:noFill/>
                    </a:lnB>
                    <a:noFill/>
                  </a:tcPr>
                </a:tc>
                <a:extLst>
                  <a:ext uri="{0D108BD9-81ED-4DB2-BD59-A6C34878D82A}">
                    <a16:rowId xmlns:a16="http://schemas.microsoft.com/office/drawing/2014/main" val="2980509114"/>
                  </a:ext>
                </a:extLst>
              </a:tr>
              <a:tr h="0">
                <a:tc>
                  <a:txBody>
                    <a:bodyPr/>
                    <a:lstStyle/>
                    <a:p>
                      <a:r>
                        <a:rPr lang="en-US" b="1"/>
                        <a:t>Integrity</a:t>
                      </a:r>
                      <a:endParaRPr lang="en-US"/>
                    </a:p>
                  </a:txBody>
                  <a:tcPr anchor="ctr">
                    <a:lnL>
                      <a:noFill/>
                    </a:lnL>
                    <a:lnR>
                      <a:noFill/>
                    </a:lnR>
                    <a:lnT>
                      <a:noFill/>
                    </a:lnT>
                    <a:lnB>
                      <a:noFill/>
                    </a:lnB>
                    <a:noFill/>
                  </a:tcPr>
                </a:tc>
                <a:tc>
                  <a:txBody>
                    <a:bodyPr/>
                    <a:lstStyle/>
                    <a:p>
                      <a:r>
                        <a:rPr lang="en-US" dirty="0"/>
                        <a:t>Commonly used in automotive systems for </a:t>
                      </a:r>
                      <a:r>
                        <a:rPr lang="en-US" b="1" u="sng" dirty="0"/>
                        <a:t>safety-critical tasks, like airbag control systems.</a:t>
                      </a:r>
                    </a:p>
                  </a:txBody>
                  <a:tcPr anchor="ctr">
                    <a:lnL>
                      <a:noFill/>
                    </a:lnL>
                    <a:lnR>
                      <a:noFill/>
                    </a:lnR>
                    <a:lnT>
                      <a:noFill/>
                    </a:lnT>
                    <a:lnB>
                      <a:noFill/>
                    </a:lnB>
                    <a:noFill/>
                  </a:tcPr>
                </a:tc>
                <a:extLst>
                  <a:ext uri="{0D108BD9-81ED-4DB2-BD59-A6C34878D82A}">
                    <a16:rowId xmlns:a16="http://schemas.microsoft.com/office/drawing/2014/main" val="1713725772"/>
                  </a:ext>
                </a:extLst>
              </a:tr>
              <a:tr h="0">
                <a:tc>
                  <a:txBody>
                    <a:bodyPr/>
                    <a:lstStyle/>
                    <a:p>
                      <a:r>
                        <a:rPr lang="en-US" b="1"/>
                        <a:t>Nucleus</a:t>
                      </a:r>
                      <a:endParaRPr lang="en-US"/>
                    </a:p>
                  </a:txBody>
                  <a:tcPr anchor="ctr">
                    <a:lnL>
                      <a:noFill/>
                    </a:lnL>
                    <a:lnR>
                      <a:noFill/>
                    </a:lnR>
                    <a:lnT>
                      <a:noFill/>
                    </a:lnT>
                    <a:lnB>
                      <a:noFill/>
                    </a:lnB>
                    <a:noFill/>
                  </a:tcPr>
                </a:tc>
                <a:tc>
                  <a:txBody>
                    <a:bodyPr/>
                    <a:lstStyle/>
                    <a:p>
                      <a:r>
                        <a:rPr lang="en-US" dirty="0"/>
                        <a:t>Employed in medical devices, such as </a:t>
                      </a:r>
                      <a:r>
                        <a:rPr lang="en-US" b="1" u="sng" dirty="0"/>
                        <a:t>patient monitoring systems and infusion pumps.</a:t>
                      </a:r>
                    </a:p>
                  </a:txBody>
                  <a:tcPr anchor="ctr">
                    <a:lnL>
                      <a:noFill/>
                    </a:lnL>
                    <a:lnR>
                      <a:noFill/>
                    </a:lnR>
                    <a:lnT>
                      <a:noFill/>
                    </a:lnT>
                    <a:lnB>
                      <a:noFill/>
                    </a:lnB>
                    <a:noFill/>
                  </a:tcPr>
                </a:tc>
                <a:extLst>
                  <a:ext uri="{0D108BD9-81ED-4DB2-BD59-A6C34878D82A}">
                    <a16:rowId xmlns:a16="http://schemas.microsoft.com/office/drawing/2014/main" val="2566160659"/>
                  </a:ext>
                </a:extLst>
              </a:tr>
            </a:tbl>
          </a:graphicData>
        </a:graphic>
      </p:graphicFrame>
    </p:spTree>
    <p:extLst>
      <p:ext uri="{BB962C8B-B14F-4D97-AF65-F5344CB8AC3E}">
        <p14:creationId xmlns:p14="http://schemas.microsoft.com/office/powerpoint/2010/main" val="9660242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85825" y="277813"/>
            <a:ext cx="8229600" cy="576262"/>
          </a:xfrm>
        </p:spPr>
        <p:txBody>
          <a:bodyPr/>
          <a:lstStyle/>
          <a:p>
            <a:pPr eaLnBrk="1" hangingPunct="1"/>
            <a:r>
              <a:rPr lang="en-US" sz="3000"/>
              <a:t>User Operating System Interface - GUI</a:t>
            </a:r>
          </a:p>
        </p:txBody>
      </p:sp>
      <p:sp>
        <p:nvSpPr>
          <p:cNvPr id="11267" name="Rectangle 3"/>
          <p:cNvSpPr>
            <a:spLocks noGrp="1" noChangeArrowheads="1"/>
          </p:cNvSpPr>
          <p:nvPr>
            <p:ph type="body" idx="1"/>
          </p:nvPr>
        </p:nvSpPr>
        <p:spPr/>
        <p:txBody>
          <a:bodyPr/>
          <a:lstStyle/>
          <a:p>
            <a:r>
              <a:rPr lang="en-US"/>
              <a:t>User-friendly </a:t>
            </a:r>
            <a:r>
              <a:rPr lang="en-US" b="1">
                <a:solidFill>
                  <a:srgbClr val="3366FF"/>
                </a:solidFill>
              </a:rPr>
              <a:t>desktop</a:t>
            </a:r>
            <a:r>
              <a:rPr lang="en-US"/>
              <a:t> metaphor interface</a:t>
            </a:r>
          </a:p>
          <a:p>
            <a:pPr lvl="1"/>
            <a:r>
              <a:rPr lang="en-US"/>
              <a:t>Usually mouse, keyboard, and monitor</a:t>
            </a:r>
          </a:p>
          <a:p>
            <a:pPr lvl="1"/>
            <a:r>
              <a:rPr lang="en-US" b="1">
                <a:solidFill>
                  <a:srgbClr val="3366FF"/>
                </a:solidFill>
              </a:rPr>
              <a:t>Icons</a:t>
            </a:r>
            <a:r>
              <a:rPr lang="en-US"/>
              <a:t> represent files, programs, actions, etc</a:t>
            </a:r>
          </a:p>
          <a:p>
            <a:pPr lvl="1"/>
            <a:r>
              <a:rPr lang="en-US"/>
              <a:t>Various mouse buttons over objects in the interface cause various actions (provide information, options, execute function, open directory (known as a </a:t>
            </a:r>
            <a:r>
              <a:rPr lang="en-US" b="1">
                <a:solidFill>
                  <a:srgbClr val="3366FF"/>
                </a:solidFill>
              </a:rPr>
              <a:t>folder</a:t>
            </a:r>
            <a:r>
              <a:rPr lang="en-US"/>
              <a:t>)</a:t>
            </a:r>
          </a:p>
          <a:p>
            <a:pPr lvl="1"/>
            <a:r>
              <a:rPr lang="en-US"/>
              <a:t>Invented at Xerox PARC</a:t>
            </a:r>
          </a:p>
          <a:p>
            <a:pPr lvl="1"/>
            <a:endParaRPr lang="en-US"/>
          </a:p>
          <a:p>
            <a:r>
              <a:rPr lang="en-US"/>
              <a:t>Many systems now include both CLI and GUI interfaces</a:t>
            </a:r>
          </a:p>
          <a:p>
            <a:pPr lvl="1"/>
            <a:r>
              <a:rPr lang="en-US"/>
              <a:t>Microsoft Windows is GUI with CLI “command” shell</a:t>
            </a:r>
          </a:p>
          <a:p>
            <a:pPr lvl="1"/>
            <a:r>
              <a:rPr lang="en-US"/>
              <a:t>Apple Mac OS X as “Aqua” GUI interface with UNIX kernel underneath and shells available</a:t>
            </a:r>
          </a:p>
          <a:p>
            <a:pPr lvl="1"/>
            <a:r>
              <a:rPr lang="en-US"/>
              <a:t>Solaris is CLI with optional GUI interfaces (Java Desktop, KDE)</a:t>
            </a:r>
          </a:p>
          <a:p>
            <a:pPr lvl="1"/>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t>Bourne Shell Command Interpreter</a:t>
            </a:r>
          </a:p>
        </p:txBody>
      </p:sp>
      <p:pic>
        <p:nvPicPr>
          <p:cNvPr id="12291" name="Picture 4" descr="2"/>
          <p:cNvPicPr>
            <a:picLocks noChangeAspect="1" noChangeArrowheads="1"/>
          </p:cNvPicPr>
          <p:nvPr/>
        </p:nvPicPr>
        <p:blipFill>
          <a:blip r:embed="rId3"/>
          <a:srcRect/>
          <a:stretch>
            <a:fillRect/>
          </a:stretch>
        </p:blipFill>
        <p:spPr bwMode="auto">
          <a:xfrm>
            <a:off x="1500188" y="1368425"/>
            <a:ext cx="6181725" cy="4810125"/>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t>The Mac OS X GUI</a:t>
            </a:r>
          </a:p>
        </p:txBody>
      </p:sp>
      <p:pic>
        <p:nvPicPr>
          <p:cNvPr id="13315" name="Picture 4" descr="2"/>
          <p:cNvPicPr>
            <a:picLocks noChangeAspect="1" noChangeArrowheads="1"/>
          </p:cNvPicPr>
          <p:nvPr/>
        </p:nvPicPr>
        <p:blipFill>
          <a:blip r:embed="rId3"/>
          <a:srcRect/>
          <a:stretch>
            <a:fillRect/>
          </a:stretch>
        </p:blipFill>
        <p:spPr bwMode="auto">
          <a:xfrm>
            <a:off x="1322388" y="1274763"/>
            <a:ext cx="6410325" cy="4949825"/>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System Calls</a:t>
            </a:r>
          </a:p>
        </p:txBody>
      </p:sp>
      <p:sp>
        <p:nvSpPr>
          <p:cNvPr id="14339" name="Rectangle 3"/>
          <p:cNvSpPr>
            <a:spLocks noGrp="1" noChangeArrowheads="1"/>
          </p:cNvSpPr>
          <p:nvPr>
            <p:ph type="body" idx="1"/>
          </p:nvPr>
        </p:nvSpPr>
        <p:spPr>
          <a:xfrm>
            <a:off x="806450" y="1233488"/>
            <a:ext cx="7597775" cy="4530725"/>
          </a:xfrm>
        </p:spPr>
        <p:txBody>
          <a:bodyPr/>
          <a:lstStyle/>
          <a:p>
            <a:pPr>
              <a:lnSpc>
                <a:spcPct val="90000"/>
              </a:lnSpc>
            </a:pPr>
            <a:r>
              <a:rPr lang="en-US"/>
              <a:t>Programming interface to the services provided by the OS</a:t>
            </a:r>
          </a:p>
          <a:p>
            <a:pPr>
              <a:lnSpc>
                <a:spcPct val="90000"/>
              </a:lnSpc>
            </a:pPr>
            <a:endParaRPr lang="en-US" sz="800"/>
          </a:p>
          <a:p>
            <a:pPr>
              <a:lnSpc>
                <a:spcPct val="90000"/>
              </a:lnSpc>
            </a:pPr>
            <a:r>
              <a:rPr lang="en-US"/>
              <a:t>Typically written in a high-level language (C or C++)</a:t>
            </a:r>
          </a:p>
          <a:p>
            <a:pPr>
              <a:lnSpc>
                <a:spcPct val="90000"/>
              </a:lnSpc>
            </a:pPr>
            <a:endParaRPr lang="en-US" sz="800"/>
          </a:p>
          <a:p>
            <a:pPr>
              <a:lnSpc>
                <a:spcPct val="90000"/>
              </a:lnSpc>
            </a:pPr>
            <a:r>
              <a:rPr lang="en-US"/>
              <a:t>Mostly accessed by programs via a high-level </a:t>
            </a:r>
            <a:r>
              <a:rPr lang="en-US" b="1">
                <a:solidFill>
                  <a:srgbClr val="3366FF"/>
                </a:solidFill>
              </a:rPr>
              <a:t>Application Program Interface (API)</a:t>
            </a:r>
            <a:r>
              <a:rPr lang="en-US">
                <a:solidFill>
                  <a:srgbClr val="3366FF"/>
                </a:solidFill>
              </a:rPr>
              <a:t> </a:t>
            </a:r>
            <a:r>
              <a:rPr lang="en-US"/>
              <a:t>rather than direct system call use</a:t>
            </a:r>
          </a:p>
          <a:p>
            <a:pPr>
              <a:lnSpc>
                <a:spcPct val="90000"/>
              </a:lnSpc>
            </a:pPr>
            <a:endParaRPr lang="en-US" sz="800"/>
          </a:p>
          <a:p>
            <a:pPr>
              <a:lnSpc>
                <a:spcPct val="90000"/>
              </a:lnSpc>
            </a:pPr>
            <a:r>
              <a:rPr lang="en-US"/>
              <a:t>Three most common APIs are Win32 API for Windows, POSIX API for POSIX-based systems (including virtually all versions of UNIX, Linux, and Mac OS X), and Java API for the Java virtual machine (JVM)</a:t>
            </a:r>
          </a:p>
          <a:p>
            <a:pPr>
              <a:lnSpc>
                <a:spcPct val="90000"/>
              </a:lnSpc>
            </a:pPr>
            <a:endParaRPr lang="en-US" sz="800"/>
          </a:p>
          <a:p>
            <a:pPr>
              <a:lnSpc>
                <a:spcPct val="90000"/>
              </a:lnSpc>
            </a:pPr>
            <a:r>
              <a:rPr lang="en-US"/>
              <a:t>Why use APIs rather than system calls?</a:t>
            </a:r>
            <a:br>
              <a:rPr lang="en-US"/>
            </a:br>
            <a:endParaRPr lang="en-US"/>
          </a:p>
          <a:p>
            <a:pPr>
              <a:lnSpc>
                <a:spcPct val="90000"/>
              </a:lnSpc>
              <a:buFont typeface="Monotype Sorts" charset="2"/>
              <a:buNone/>
            </a:pPr>
            <a:r>
              <a:rPr lang="en-US"/>
              <a:t>	(Note that the system-call names used throughout this text are generic)</a:t>
            </a:r>
          </a:p>
          <a:p>
            <a:pPr>
              <a:lnSpc>
                <a:spcPct val="90000"/>
              </a:lnSpc>
            </a:pP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Example of System Calls</a:t>
            </a:r>
          </a:p>
        </p:txBody>
      </p:sp>
      <p:sp>
        <p:nvSpPr>
          <p:cNvPr id="15363" name="Rectangle 5"/>
          <p:cNvSpPr>
            <a:spLocks noGrp="1" noChangeArrowheads="1"/>
          </p:cNvSpPr>
          <p:nvPr>
            <p:ph type="body" idx="1"/>
          </p:nvPr>
        </p:nvSpPr>
        <p:spPr/>
        <p:txBody>
          <a:bodyPr/>
          <a:lstStyle/>
          <a:p>
            <a:r>
              <a:rPr lang="en-US"/>
              <a:t>System call sequence to copy the contents of one file to another file</a:t>
            </a:r>
          </a:p>
        </p:txBody>
      </p:sp>
      <p:pic>
        <p:nvPicPr>
          <p:cNvPr id="15364" name="Picture 5"/>
          <p:cNvPicPr>
            <a:picLocks noChangeAspect="1" noChangeArrowheads="1"/>
          </p:cNvPicPr>
          <p:nvPr/>
        </p:nvPicPr>
        <p:blipFill>
          <a:blip r:embed="rId3"/>
          <a:srcRect/>
          <a:stretch>
            <a:fillRect/>
          </a:stretch>
        </p:blipFill>
        <p:spPr bwMode="auto">
          <a:xfrm>
            <a:off x="1458913" y="1965325"/>
            <a:ext cx="5937250" cy="4017963"/>
          </a:xfrm>
          <a:prstGeom prst="rect">
            <a:avLst/>
          </a:prstGeom>
          <a:noFill/>
          <a:ln w="9525">
            <a:noFill/>
            <a:miter lim="800000"/>
            <a:headEnd/>
            <a:tailEnd/>
          </a:ln>
        </p:spPr>
      </p:pic>
      <p:sp>
        <p:nvSpPr>
          <p:cNvPr id="15365" name="Line 6"/>
          <p:cNvSpPr>
            <a:spLocks noChangeShapeType="1"/>
          </p:cNvSpPr>
          <p:nvPr/>
        </p:nvSpPr>
        <p:spPr bwMode="auto">
          <a:xfrm>
            <a:off x="7358063" y="2022475"/>
            <a:ext cx="0" cy="420688"/>
          </a:xfrm>
          <a:prstGeom prst="line">
            <a:avLst/>
          </a:prstGeom>
          <a:noFill/>
          <a:ln w="9525">
            <a:solidFill>
              <a:schemeClr val="tx1"/>
            </a:solidFill>
            <a:round/>
            <a:headEnd/>
            <a:tailEnd/>
          </a:ln>
        </p:spPr>
        <p:txBody>
          <a:bodyPr wrap="none"/>
          <a:lstStyle/>
          <a:p>
            <a:endParaRPr lang="en-US"/>
          </a:p>
        </p:txBody>
      </p:sp>
      <p:sp>
        <p:nvSpPr>
          <p:cNvPr id="15366" name="Line 7"/>
          <p:cNvSpPr>
            <a:spLocks noChangeShapeType="1"/>
          </p:cNvSpPr>
          <p:nvPr/>
        </p:nvSpPr>
        <p:spPr bwMode="auto">
          <a:xfrm>
            <a:off x="1503363" y="2012950"/>
            <a:ext cx="0" cy="430213"/>
          </a:xfrm>
          <a:prstGeom prst="line">
            <a:avLst/>
          </a:prstGeom>
          <a:noFill/>
          <a:ln w="9525">
            <a:solidFill>
              <a:schemeClr val="tx1"/>
            </a:solidFill>
            <a:round/>
            <a:headEnd/>
            <a:tailEnd/>
          </a:ln>
        </p:spPr>
        <p:txBody>
          <a:bodyPr wrap="none"/>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Example of Standard API</a:t>
            </a:r>
          </a:p>
        </p:txBody>
      </p:sp>
      <p:sp>
        <p:nvSpPr>
          <p:cNvPr id="16387" name="Rectangle 3"/>
          <p:cNvSpPr>
            <a:spLocks noGrp="1" noChangeArrowheads="1"/>
          </p:cNvSpPr>
          <p:nvPr>
            <p:ph type="body" idx="1"/>
          </p:nvPr>
        </p:nvSpPr>
        <p:spPr/>
        <p:txBody>
          <a:bodyPr/>
          <a:lstStyle/>
          <a:p>
            <a:pPr>
              <a:lnSpc>
                <a:spcPct val="90000"/>
              </a:lnSpc>
            </a:pPr>
            <a:r>
              <a:rPr lang="en-US" sz="1600"/>
              <a:t>Consider the ReadFile() function in the</a:t>
            </a:r>
          </a:p>
          <a:p>
            <a:pPr>
              <a:lnSpc>
                <a:spcPct val="90000"/>
              </a:lnSpc>
            </a:pPr>
            <a:r>
              <a:rPr lang="en-US" sz="1600"/>
              <a:t>Win32 API—a function for reading from a file</a:t>
            </a:r>
            <a:br>
              <a:rPr lang="en-US" sz="1600"/>
            </a:br>
            <a:br>
              <a:rPr lang="en-US" sz="1600"/>
            </a:br>
            <a:br>
              <a:rPr lang="en-US" sz="1600"/>
            </a:br>
            <a:br>
              <a:rPr lang="en-US" sz="1600"/>
            </a:br>
            <a:endParaRPr lang="en-US" sz="1600"/>
          </a:p>
          <a:p>
            <a:pPr>
              <a:lnSpc>
                <a:spcPct val="90000"/>
              </a:lnSpc>
              <a:buFont typeface="Monotype Sorts" charset="2"/>
              <a:buNone/>
            </a:pPr>
            <a:br>
              <a:rPr lang="en-US" sz="1600"/>
            </a:br>
            <a:br>
              <a:rPr lang="en-US" sz="1600"/>
            </a:br>
            <a:br>
              <a:rPr lang="en-US" sz="1600"/>
            </a:br>
            <a:br>
              <a:rPr lang="en-US" sz="1600"/>
            </a:br>
            <a:endParaRPr lang="en-US" sz="1600"/>
          </a:p>
          <a:p>
            <a:pPr>
              <a:lnSpc>
                <a:spcPct val="90000"/>
              </a:lnSpc>
            </a:pPr>
            <a:endParaRPr lang="en-US" sz="1600"/>
          </a:p>
          <a:p>
            <a:pPr>
              <a:lnSpc>
                <a:spcPct val="90000"/>
              </a:lnSpc>
            </a:pPr>
            <a:r>
              <a:rPr lang="en-US" sz="1600"/>
              <a:t>A description of the parameters passed to ReadFile()</a:t>
            </a:r>
          </a:p>
          <a:p>
            <a:pPr lvl="1">
              <a:lnSpc>
                <a:spcPct val="90000"/>
              </a:lnSpc>
            </a:pPr>
            <a:r>
              <a:rPr lang="en-US" sz="1600"/>
              <a:t>HANDLE file—the file to be read</a:t>
            </a:r>
          </a:p>
          <a:p>
            <a:pPr lvl="1">
              <a:lnSpc>
                <a:spcPct val="90000"/>
              </a:lnSpc>
            </a:pPr>
            <a:r>
              <a:rPr lang="en-US" sz="1600"/>
              <a:t>LPVOID buffer—a buffer where the data will be read into and written from</a:t>
            </a:r>
          </a:p>
          <a:p>
            <a:pPr lvl="1">
              <a:lnSpc>
                <a:spcPct val="90000"/>
              </a:lnSpc>
            </a:pPr>
            <a:r>
              <a:rPr lang="en-US" sz="1600"/>
              <a:t>DWORD bytesToRead—the number of bytes to be read into the buffer</a:t>
            </a:r>
          </a:p>
          <a:p>
            <a:pPr lvl="1">
              <a:lnSpc>
                <a:spcPct val="90000"/>
              </a:lnSpc>
            </a:pPr>
            <a:r>
              <a:rPr lang="en-US" sz="1600"/>
              <a:t>LPDWORD bytesRead—the number of bytes read during the last read</a:t>
            </a:r>
          </a:p>
          <a:p>
            <a:pPr lvl="1">
              <a:lnSpc>
                <a:spcPct val="90000"/>
              </a:lnSpc>
            </a:pPr>
            <a:r>
              <a:rPr lang="en-US" sz="1600"/>
              <a:t>LPOVERLAPPED ovl—indicates if overlapped I/O is being used</a:t>
            </a:r>
          </a:p>
          <a:p>
            <a:pPr>
              <a:lnSpc>
                <a:spcPct val="90000"/>
              </a:lnSpc>
            </a:pPr>
            <a:endParaRPr lang="en-US" sz="1600"/>
          </a:p>
        </p:txBody>
      </p:sp>
      <p:pic>
        <p:nvPicPr>
          <p:cNvPr id="16388" name="Picture 4"/>
          <p:cNvPicPr>
            <a:picLocks noChangeAspect="1" noChangeArrowheads="1"/>
          </p:cNvPicPr>
          <p:nvPr/>
        </p:nvPicPr>
        <p:blipFill>
          <a:blip r:embed="rId3"/>
          <a:srcRect l="1031" t="29628" r="1031" b="29379"/>
          <a:stretch>
            <a:fillRect/>
          </a:stretch>
        </p:blipFill>
        <p:spPr bwMode="auto">
          <a:xfrm>
            <a:off x="1585913" y="1978025"/>
            <a:ext cx="6732587" cy="2112963"/>
          </a:xfrm>
          <a:prstGeom prst="rect">
            <a:avLst/>
          </a:prstGeom>
          <a:noFill/>
          <a:ln w="38100" cmpd="dbl">
            <a:solidFill>
              <a:schemeClr val="bg1"/>
            </a:solid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System Call Implementation</a:t>
            </a:r>
          </a:p>
        </p:txBody>
      </p:sp>
      <p:sp>
        <p:nvSpPr>
          <p:cNvPr id="17411" name="Rectangle 3"/>
          <p:cNvSpPr>
            <a:spLocks noGrp="1" noChangeArrowheads="1"/>
          </p:cNvSpPr>
          <p:nvPr>
            <p:ph type="body" idx="1"/>
          </p:nvPr>
        </p:nvSpPr>
        <p:spPr>
          <a:xfrm>
            <a:off x="806450" y="1233488"/>
            <a:ext cx="7666038" cy="4530725"/>
          </a:xfrm>
        </p:spPr>
        <p:txBody>
          <a:bodyPr/>
          <a:lstStyle/>
          <a:p>
            <a:r>
              <a:rPr lang="en-US"/>
              <a:t>Typically, a number associated with each system call</a:t>
            </a:r>
          </a:p>
          <a:p>
            <a:pPr lvl="1"/>
            <a:r>
              <a:rPr lang="en-US"/>
              <a:t>System-call interface maintains a table indexed according to these numbers</a:t>
            </a:r>
          </a:p>
          <a:p>
            <a:pPr lvl="1"/>
            <a:endParaRPr lang="en-US" sz="800"/>
          </a:p>
          <a:p>
            <a:r>
              <a:rPr lang="en-US"/>
              <a:t>The system call interface invokes intended system call in OS kernel and returns status of the system call and any return values</a:t>
            </a:r>
          </a:p>
          <a:p>
            <a:endParaRPr lang="en-US" sz="800"/>
          </a:p>
          <a:p>
            <a:r>
              <a:rPr lang="en-US"/>
              <a:t>The caller need know nothing about how the system call is implemented</a:t>
            </a:r>
          </a:p>
          <a:p>
            <a:pPr lvl="1"/>
            <a:r>
              <a:rPr lang="en-US"/>
              <a:t>Just needs to obey API and understand what OS will do as a result call</a:t>
            </a:r>
          </a:p>
          <a:p>
            <a:pPr lvl="1"/>
            <a:r>
              <a:rPr lang="en-US"/>
              <a:t>Most details of  OS interface hidden from programmer by API  </a:t>
            </a:r>
          </a:p>
          <a:p>
            <a:pPr lvl="2"/>
            <a:r>
              <a:rPr lang="en-US"/>
              <a:t>Managed by run-time support library (set of functions built into libraries included with compiler)</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57250" y="277813"/>
            <a:ext cx="8229600" cy="576262"/>
          </a:xfrm>
        </p:spPr>
        <p:txBody>
          <a:bodyPr/>
          <a:lstStyle/>
          <a:p>
            <a:pPr eaLnBrk="1" hangingPunct="1"/>
            <a:r>
              <a:rPr lang="en-US"/>
              <a:t>API – System Call – OS Relationship</a:t>
            </a:r>
          </a:p>
        </p:txBody>
      </p:sp>
      <p:pic>
        <p:nvPicPr>
          <p:cNvPr id="18435" name="Picture 5" descr="2"/>
          <p:cNvPicPr>
            <a:picLocks noChangeAspect="1" noChangeArrowheads="1"/>
          </p:cNvPicPr>
          <p:nvPr/>
        </p:nvPicPr>
        <p:blipFill>
          <a:blip r:embed="rId3"/>
          <a:srcRect/>
          <a:stretch>
            <a:fillRect/>
          </a:stretch>
        </p:blipFill>
        <p:spPr bwMode="auto">
          <a:xfrm>
            <a:off x="968375" y="1425575"/>
            <a:ext cx="7153275" cy="438150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306388"/>
            <a:ext cx="8229600" cy="576262"/>
          </a:xfrm>
        </p:spPr>
        <p:txBody>
          <a:bodyPr/>
          <a:lstStyle/>
          <a:p>
            <a:pPr eaLnBrk="1" hangingPunct="1"/>
            <a:r>
              <a:rPr lang="en-US"/>
              <a:t>Standard C Library Example</a:t>
            </a:r>
          </a:p>
        </p:txBody>
      </p:sp>
      <p:sp>
        <p:nvSpPr>
          <p:cNvPr id="19459" name="Rectangle 3"/>
          <p:cNvSpPr>
            <a:spLocks noGrp="1" noChangeArrowheads="1"/>
          </p:cNvSpPr>
          <p:nvPr>
            <p:ph type="body" idx="1"/>
          </p:nvPr>
        </p:nvSpPr>
        <p:spPr>
          <a:xfrm>
            <a:off x="768350" y="1173163"/>
            <a:ext cx="7642225" cy="5078412"/>
          </a:xfrm>
        </p:spPr>
        <p:txBody>
          <a:bodyPr/>
          <a:lstStyle/>
          <a:p>
            <a:r>
              <a:rPr lang="en-US"/>
              <a:t>C program invoking printf() library call, which calls write() system call</a:t>
            </a:r>
          </a:p>
        </p:txBody>
      </p:sp>
      <p:pic>
        <p:nvPicPr>
          <p:cNvPr id="19460" name="Picture 4"/>
          <p:cNvPicPr>
            <a:picLocks noChangeAspect="1" noChangeArrowheads="1"/>
          </p:cNvPicPr>
          <p:nvPr/>
        </p:nvPicPr>
        <p:blipFill>
          <a:blip r:embed="rId3"/>
          <a:srcRect l="18286" t="2666" r="17346" b="1784"/>
          <a:stretch>
            <a:fillRect/>
          </a:stretch>
        </p:blipFill>
        <p:spPr bwMode="auto">
          <a:xfrm>
            <a:off x="2336800" y="2039938"/>
            <a:ext cx="4060825" cy="4286250"/>
          </a:xfrm>
          <a:prstGeom prst="rect">
            <a:avLst/>
          </a:prstGeom>
          <a:noFill/>
          <a:ln w="38100" cmpd="dbl">
            <a:solidFill>
              <a:schemeClr val="bg1"/>
            </a:solid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277813"/>
            <a:ext cx="7704137" cy="576262"/>
          </a:xfrm>
        </p:spPr>
        <p:txBody>
          <a:bodyPr/>
          <a:lstStyle/>
          <a:p>
            <a:pPr eaLnBrk="1" hangingPunct="1"/>
            <a:r>
              <a:rPr lang="en-US"/>
              <a:t>System Call Parameter Passing</a:t>
            </a:r>
          </a:p>
        </p:txBody>
      </p:sp>
      <p:sp>
        <p:nvSpPr>
          <p:cNvPr id="20483" name="Rectangle 3"/>
          <p:cNvSpPr>
            <a:spLocks noGrp="1" noChangeArrowheads="1"/>
          </p:cNvSpPr>
          <p:nvPr>
            <p:ph type="body" idx="1"/>
          </p:nvPr>
        </p:nvSpPr>
        <p:spPr>
          <a:xfrm>
            <a:off x="806450" y="1233488"/>
            <a:ext cx="7645400" cy="4530725"/>
          </a:xfrm>
        </p:spPr>
        <p:txBody>
          <a:bodyPr/>
          <a:lstStyle/>
          <a:p>
            <a:pPr>
              <a:lnSpc>
                <a:spcPct val="90000"/>
              </a:lnSpc>
            </a:pPr>
            <a:r>
              <a:rPr lang="en-US"/>
              <a:t>Often, more information is required than simply identity of desired system call</a:t>
            </a:r>
          </a:p>
          <a:p>
            <a:pPr lvl="1">
              <a:lnSpc>
                <a:spcPct val="90000"/>
              </a:lnSpc>
            </a:pPr>
            <a:r>
              <a:rPr lang="en-US"/>
              <a:t>Exact type and amount of information vary according to OS and call</a:t>
            </a:r>
          </a:p>
          <a:p>
            <a:pPr lvl="1">
              <a:lnSpc>
                <a:spcPct val="90000"/>
              </a:lnSpc>
            </a:pPr>
            <a:endParaRPr lang="en-US" sz="900"/>
          </a:p>
          <a:p>
            <a:pPr>
              <a:lnSpc>
                <a:spcPct val="90000"/>
              </a:lnSpc>
            </a:pPr>
            <a:r>
              <a:rPr lang="en-US"/>
              <a:t>Three general methods used to pass parameters to the OS</a:t>
            </a:r>
          </a:p>
          <a:p>
            <a:pPr lvl="1">
              <a:lnSpc>
                <a:spcPct val="90000"/>
              </a:lnSpc>
            </a:pPr>
            <a:r>
              <a:rPr lang="en-US"/>
              <a:t>Simplest:  pass the parameters in </a:t>
            </a:r>
            <a:r>
              <a:rPr lang="en-US" i="1"/>
              <a:t>registers</a:t>
            </a:r>
          </a:p>
          <a:p>
            <a:pPr lvl="2">
              <a:lnSpc>
                <a:spcPct val="90000"/>
              </a:lnSpc>
            </a:pPr>
            <a:r>
              <a:rPr lang="en-US"/>
              <a:t> In some cases, may be more parameters than registers</a:t>
            </a:r>
          </a:p>
          <a:p>
            <a:pPr lvl="1">
              <a:lnSpc>
                <a:spcPct val="90000"/>
              </a:lnSpc>
            </a:pPr>
            <a:r>
              <a:rPr lang="en-US"/>
              <a:t>Parameters stored in a </a:t>
            </a:r>
            <a:r>
              <a:rPr lang="en-US" i="1"/>
              <a:t>block, </a:t>
            </a:r>
            <a:r>
              <a:rPr lang="en-US"/>
              <a:t>or table, in memory, and address of block passed as a parameter in a register </a:t>
            </a:r>
          </a:p>
          <a:p>
            <a:pPr lvl="2">
              <a:lnSpc>
                <a:spcPct val="90000"/>
              </a:lnSpc>
            </a:pPr>
            <a:r>
              <a:rPr lang="en-US"/>
              <a:t>This approach taken by Linux and Solaris</a:t>
            </a:r>
          </a:p>
          <a:p>
            <a:pPr lvl="1">
              <a:lnSpc>
                <a:spcPct val="90000"/>
              </a:lnSpc>
            </a:pPr>
            <a:r>
              <a:rPr lang="en-US"/>
              <a:t>Parameters placed, or </a:t>
            </a:r>
            <a:r>
              <a:rPr lang="en-US" i="1"/>
              <a:t>pushed, </a:t>
            </a:r>
            <a:r>
              <a:rPr lang="en-US"/>
              <a:t>onto the </a:t>
            </a:r>
            <a:r>
              <a:rPr lang="en-US" i="1"/>
              <a:t>stack </a:t>
            </a:r>
            <a:r>
              <a:rPr lang="en-US"/>
              <a:t>by the program and </a:t>
            </a:r>
            <a:r>
              <a:rPr lang="en-US" i="1"/>
              <a:t>popped </a:t>
            </a:r>
            <a:r>
              <a:rPr lang="en-US"/>
              <a:t>off the stack by the operating system</a:t>
            </a:r>
          </a:p>
          <a:p>
            <a:pPr lvl="1">
              <a:lnSpc>
                <a:spcPct val="90000"/>
              </a:lnSpc>
            </a:pPr>
            <a:r>
              <a:rPr lang="en-US"/>
              <a:t>Block and stack methods do not limit the number or length of parameters being passed</a:t>
            </a:r>
          </a:p>
          <a:p>
            <a:pPr lvl="1">
              <a:lnSpc>
                <a:spcPct val="90000"/>
              </a:lnSpc>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64F38D-05D3-5B99-AC25-C265D37B9643}"/>
              </a:ext>
            </a:extLst>
          </p:cNvPr>
          <p:cNvGraphicFramePr>
            <a:graphicFrameLocks noGrp="1"/>
          </p:cNvGraphicFramePr>
          <p:nvPr>
            <p:extLst>
              <p:ext uri="{D42A27DB-BD31-4B8C-83A1-F6EECF244321}">
                <p14:modId xmlns:p14="http://schemas.microsoft.com/office/powerpoint/2010/main" val="1986799584"/>
              </p:ext>
            </p:extLst>
          </p:nvPr>
        </p:nvGraphicFramePr>
        <p:xfrm>
          <a:off x="886692" y="919453"/>
          <a:ext cx="7370616" cy="5846554"/>
        </p:xfrm>
        <a:graphic>
          <a:graphicData uri="http://schemas.openxmlformats.org/drawingml/2006/table">
            <a:tbl>
              <a:tblPr/>
              <a:tblGrid>
                <a:gridCol w="2456872">
                  <a:extLst>
                    <a:ext uri="{9D8B030D-6E8A-4147-A177-3AD203B41FA5}">
                      <a16:colId xmlns:a16="http://schemas.microsoft.com/office/drawing/2014/main" val="3708270227"/>
                    </a:ext>
                  </a:extLst>
                </a:gridCol>
                <a:gridCol w="2438400">
                  <a:extLst>
                    <a:ext uri="{9D8B030D-6E8A-4147-A177-3AD203B41FA5}">
                      <a16:colId xmlns:a16="http://schemas.microsoft.com/office/drawing/2014/main" val="894920335"/>
                    </a:ext>
                  </a:extLst>
                </a:gridCol>
                <a:gridCol w="2475344">
                  <a:extLst>
                    <a:ext uri="{9D8B030D-6E8A-4147-A177-3AD203B41FA5}">
                      <a16:colId xmlns:a16="http://schemas.microsoft.com/office/drawing/2014/main" val="4055829071"/>
                    </a:ext>
                  </a:extLst>
                </a:gridCol>
              </a:tblGrid>
              <a:tr h="234440">
                <a:tc>
                  <a:txBody>
                    <a:bodyPr/>
                    <a:lstStyle/>
                    <a:p>
                      <a:r>
                        <a:rPr lang="en-US" sz="1400" b="1"/>
                        <a:t>Type of Operating System</a:t>
                      </a:r>
                      <a:endParaRPr lang="en-US" sz="1400"/>
                    </a:p>
                  </a:txBody>
                  <a:tcPr marL="42743" marR="42743" marT="21371" marB="21371" anchor="ctr">
                    <a:lnL>
                      <a:noFill/>
                    </a:lnL>
                    <a:lnR>
                      <a:noFill/>
                    </a:lnR>
                    <a:lnT>
                      <a:noFill/>
                    </a:lnT>
                    <a:lnB>
                      <a:noFill/>
                    </a:lnB>
                    <a:noFill/>
                  </a:tcPr>
                </a:tc>
                <a:tc>
                  <a:txBody>
                    <a:bodyPr/>
                    <a:lstStyle/>
                    <a:p>
                      <a:r>
                        <a:rPr lang="en-US" sz="1400" b="1"/>
                        <a:t>Examples</a:t>
                      </a:r>
                      <a:endParaRPr lang="en-US" sz="1400"/>
                    </a:p>
                  </a:txBody>
                  <a:tcPr marL="42743" marR="42743" marT="21371" marB="21371" anchor="ctr">
                    <a:lnL>
                      <a:noFill/>
                    </a:lnL>
                    <a:lnR>
                      <a:noFill/>
                    </a:lnR>
                    <a:lnT>
                      <a:noFill/>
                    </a:lnT>
                    <a:lnB>
                      <a:noFill/>
                    </a:lnB>
                    <a:noFill/>
                  </a:tcPr>
                </a:tc>
                <a:tc>
                  <a:txBody>
                    <a:bodyPr/>
                    <a:lstStyle/>
                    <a:p>
                      <a:r>
                        <a:rPr lang="en-US" sz="1400" b="1"/>
                        <a:t>Key Characteristics</a:t>
                      </a:r>
                      <a:endParaRPr lang="en-US" sz="1400"/>
                    </a:p>
                  </a:txBody>
                  <a:tcPr marL="42743" marR="42743" marT="21371" marB="21371" anchor="ctr">
                    <a:lnL>
                      <a:noFill/>
                    </a:lnL>
                    <a:lnR>
                      <a:noFill/>
                    </a:lnR>
                    <a:lnT>
                      <a:noFill/>
                    </a:lnT>
                    <a:lnB>
                      <a:noFill/>
                    </a:lnB>
                    <a:noFill/>
                  </a:tcPr>
                </a:tc>
                <a:extLst>
                  <a:ext uri="{0D108BD9-81ED-4DB2-BD59-A6C34878D82A}">
                    <a16:rowId xmlns:a16="http://schemas.microsoft.com/office/drawing/2014/main" val="2199595759"/>
                  </a:ext>
                </a:extLst>
              </a:tr>
              <a:tr h="820381">
                <a:tc>
                  <a:txBody>
                    <a:bodyPr/>
                    <a:lstStyle/>
                    <a:p>
                      <a:r>
                        <a:rPr lang="en-US" sz="1400" b="1"/>
                        <a:t>Desktop Operating Systems</a:t>
                      </a:r>
                      <a:endParaRPr lang="en-US" sz="1400"/>
                    </a:p>
                  </a:txBody>
                  <a:tcPr marL="42743" marR="42743" marT="21371" marB="21371" anchor="ctr">
                    <a:lnL>
                      <a:noFill/>
                    </a:lnL>
                    <a:lnR>
                      <a:noFill/>
                    </a:lnR>
                    <a:lnT>
                      <a:noFill/>
                    </a:lnT>
                    <a:lnB>
                      <a:noFill/>
                    </a:lnB>
                    <a:noFill/>
                  </a:tcPr>
                </a:tc>
                <a:tc>
                  <a:txBody>
                    <a:bodyPr/>
                    <a:lstStyle/>
                    <a:p>
                      <a:r>
                        <a:rPr lang="pt-BR" sz="1400" dirty="0"/>
                        <a:t>Windows 10, Windows 11, macOS Ventura, Ubuntu, Fedora</a:t>
                      </a:r>
                    </a:p>
                  </a:txBody>
                  <a:tcPr marL="42743" marR="42743" marT="21371" marB="21371" anchor="ctr">
                    <a:lnL>
                      <a:noFill/>
                    </a:lnL>
                    <a:lnR>
                      <a:noFill/>
                    </a:lnR>
                    <a:lnT>
                      <a:noFill/>
                    </a:lnT>
                    <a:lnB>
                      <a:noFill/>
                    </a:lnB>
                    <a:noFill/>
                  </a:tcPr>
                </a:tc>
                <a:tc>
                  <a:txBody>
                    <a:bodyPr/>
                    <a:lstStyle/>
                    <a:p>
                      <a:r>
                        <a:rPr lang="en-US" sz="1400"/>
                        <a:t>Designed for personal computers; support a wide range of applications; user-friendly interfaces.</a:t>
                      </a:r>
                    </a:p>
                  </a:txBody>
                  <a:tcPr marL="42743" marR="42743" marT="21371" marB="21371" anchor="ctr">
                    <a:lnL>
                      <a:noFill/>
                    </a:lnL>
                    <a:lnR>
                      <a:noFill/>
                    </a:lnR>
                    <a:lnT>
                      <a:noFill/>
                    </a:lnT>
                    <a:lnB>
                      <a:noFill/>
                    </a:lnB>
                    <a:noFill/>
                  </a:tcPr>
                </a:tc>
                <a:extLst>
                  <a:ext uri="{0D108BD9-81ED-4DB2-BD59-A6C34878D82A}">
                    <a16:rowId xmlns:a16="http://schemas.microsoft.com/office/drawing/2014/main" val="1598547911"/>
                  </a:ext>
                </a:extLst>
              </a:tr>
              <a:tr h="820381">
                <a:tc>
                  <a:txBody>
                    <a:bodyPr/>
                    <a:lstStyle/>
                    <a:p>
                      <a:r>
                        <a:rPr lang="en-US" sz="1400" b="1"/>
                        <a:t>Mobile Operating Systems</a:t>
                      </a:r>
                      <a:endParaRPr lang="en-US" sz="1400"/>
                    </a:p>
                  </a:txBody>
                  <a:tcPr marL="42743" marR="42743" marT="21371" marB="21371" anchor="ctr">
                    <a:lnL>
                      <a:noFill/>
                    </a:lnL>
                    <a:lnR>
                      <a:noFill/>
                    </a:lnR>
                    <a:lnT>
                      <a:noFill/>
                    </a:lnT>
                    <a:lnB>
                      <a:noFill/>
                    </a:lnB>
                    <a:noFill/>
                  </a:tcPr>
                </a:tc>
                <a:tc>
                  <a:txBody>
                    <a:bodyPr/>
                    <a:lstStyle/>
                    <a:p>
                      <a:r>
                        <a:rPr lang="en-US" sz="1400"/>
                        <a:t>Android, iOS, Windows Phone</a:t>
                      </a:r>
                    </a:p>
                  </a:txBody>
                  <a:tcPr marL="42743" marR="42743" marT="21371" marB="21371" anchor="ctr">
                    <a:lnL>
                      <a:noFill/>
                    </a:lnL>
                    <a:lnR>
                      <a:noFill/>
                    </a:lnR>
                    <a:lnT>
                      <a:noFill/>
                    </a:lnT>
                    <a:lnB>
                      <a:noFill/>
                    </a:lnB>
                    <a:noFill/>
                  </a:tcPr>
                </a:tc>
                <a:tc>
                  <a:txBody>
                    <a:bodyPr/>
                    <a:lstStyle/>
                    <a:p>
                      <a:r>
                        <a:rPr lang="en-US" sz="1400" dirty="0"/>
                        <a:t>Optimized for mobile devices; focus on touch interfaces; often have app stores for software distribution.</a:t>
                      </a:r>
                    </a:p>
                  </a:txBody>
                  <a:tcPr marL="42743" marR="42743" marT="21371" marB="21371" anchor="ctr">
                    <a:lnL>
                      <a:noFill/>
                    </a:lnL>
                    <a:lnR>
                      <a:noFill/>
                    </a:lnR>
                    <a:lnT>
                      <a:noFill/>
                    </a:lnT>
                    <a:lnB>
                      <a:noFill/>
                    </a:lnB>
                    <a:noFill/>
                  </a:tcPr>
                </a:tc>
                <a:extLst>
                  <a:ext uri="{0D108BD9-81ED-4DB2-BD59-A6C34878D82A}">
                    <a16:rowId xmlns:a16="http://schemas.microsoft.com/office/drawing/2014/main" val="2641034912"/>
                  </a:ext>
                </a:extLst>
              </a:tr>
              <a:tr h="820381">
                <a:tc>
                  <a:txBody>
                    <a:bodyPr/>
                    <a:lstStyle/>
                    <a:p>
                      <a:r>
                        <a:rPr lang="en-US" sz="1400" b="1" dirty="0"/>
                        <a:t>Server Operating Systems</a:t>
                      </a:r>
                      <a:endParaRPr lang="en-US" sz="1400" dirty="0"/>
                    </a:p>
                  </a:txBody>
                  <a:tcPr marL="42743" marR="42743" marT="21371" marB="21371" anchor="ctr">
                    <a:lnL>
                      <a:noFill/>
                    </a:lnL>
                    <a:lnR>
                      <a:noFill/>
                    </a:lnR>
                    <a:lnT>
                      <a:noFill/>
                    </a:lnT>
                    <a:lnB>
                      <a:noFill/>
                    </a:lnB>
                    <a:noFill/>
                  </a:tcPr>
                </a:tc>
                <a:tc>
                  <a:txBody>
                    <a:bodyPr/>
                    <a:lstStyle/>
                    <a:p>
                      <a:r>
                        <a:rPr lang="en-US" sz="1400"/>
                        <a:t>Windows Server, CentOS, Red Hat Enterprise Linux (RHEL), SUSE Linux, AIX</a:t>
                      </a:r>
                    </a:p>
                  </a:txBody>
                  <a:tcPr marL="42743" marR="42743" marT="21371" marB="21371" anchor="ctr">
                    <a:lnL>
                      <a:noFill/>
                    </a:lnL>
                    <a:lnR>
                      <a:noFill/>
                    </a:lnR>
                    <a:lnT>
                      <a:noFill/>
                    </a:lnT>
                    <a:lnB>
                      <a:noFill/>
                    </a:lnB>
                    <a:noFill/>
                  </a:tcPr>
                </a:tc>
                <a:tc>
                  <a:txBody>
                    <a:bodyPr/>
                    <a:lstStyle/>
                    <a:p>
                      <a:r>
                        <a:rPr lang="en-US" sz="1400" dirty="0"/>
                        <a:t>Tailored for server hardware; support multiple users and processes; focus on stability and performance.</a:t>
                      </a:r>
                    </a:p>
                  </a:txBody>
                  <a:tcPr marL="42743" marR="42743" marT="21371" marB="21371" anchor="ctr">
                    <a:lnL>
                      <a:noFill/>
                    </a:lnL>
                    <a:lnR>
                      <a:noFill/>
                    </a:lnR>
                    <a:lnT>
                      <a:noFill/>
                    </a:lnT>
                    <a:lnB>
                      <a:noFill/>
                    </a:lnB>
                    <a:noFill/>
                  </a:tcPr>
                </a:tc>
                <a:extLst>
                  <a:ext uri="{0D108BD9-81ED-4DB2-BD59-A6C34878D82A}">
                    <a16:rowId xmlns:a16="http://schemas.microsoft.com/office/drawing/2014/main" val="2286532170"/>
                  </a:ext>
                </a:extLst>
              </a:tr>
              <a:tr h="820381">
                <a:tc>
                  <a:txBody>
                    <a:bodyPr/>
                    <a:lstStyle/>
                    <a:p>
                      <a:r>
                        <a:rPr lang="en-US" sz="1400" b="1" dirty="0"/>
                        <a:t>Embedded Operating Systems</a:t>
                      </a:r>
                      <a:endParaRPr lang="en-US" sz="1400" dirty="0"/>
                    </a:p>
                  </a:txBody>
                  <a:tcPr marL="42743" marR="42743" marT="21371" marB="21371" anchor="ctr">
                    <a:lnL>
                      <a:noFill/>
                    </a:lnL>
                    <a:lnR>
                      <a:noFill/>
                    </a:lnR>
                    <a:lnT>
                      <a:noFill/>
                    </a:lnT>
                    <a:lnB>
                      <a:noFill/>
                    </a:lnB>
                    <a:noFill/>
                  </a:tcPr>
                </a:tc>
                <a:tc>
                  <a:txBody>
                    <a:bodyPr/>
                    <a:lstStyle/>
                    <a:p>
                      <a:r>
                        <a:rPr lang="en-US" sz="1400"/>
                        <a:t>FreeRTOS, VxWorks, QNX</a:t>
                      </a:r>
                    </a:p>
                  </a:txBody>
                  <a:tcPr marL="42743" marR="42743" marT="21371" marB="21371" anchor="ctr">
                    <a:lnL>
                      <a:noFill/>
                    </a:lnL>
                    <a:lnR>
                      <a:noFill/>
                    </a:lnR>
                    <a:lnT>
                      <a:noFill/>
                    </a:lnT>
                    <a:lnB>
                      <a:noFill/>
                    </a:lnB>
                    <a:noFill/>
                  </a:tcPr>
                </a:tc>
                <a:tc>
                  <a:txBody>
                    <a:bodyPr/>
                    <a:lstStyle/>
                    <a:p>
                      <a:r>
                        <a:rPr lang="en-US" sz="1400" dirty="0"/>
                        <a:t>Designed for specific hardware; often real-time systems; minimal resources and tailored for specific tasks.</a:t>
                      </a:r>
                    </a:p>
                  </a:txBody>
                  <a:tcPr marL="42743" marR="42743" marT="21371" marB="21371" anchor="ctr">
                    <a:lnL>
                      <a:noFill/>
                    </a:lnL>
                    <a:lnR>
                      <a:noFill/>
                    </a:lnR>
                    <a:lnT>
                      <a:noFill/>
                    </a:lnT>
                    <a:lnB>
                      <a:noFill/>
                    </a:lnB>
                    <a:noFill/>
                  </a:tcPr>
                </a:tc>
                <a:extLst>
                  <a:ext uri="{0D108BD9-81ED-4DB2-BD59-A6C34878D82A}">
                    <a16:rowId xmlns:a16="http://schemas.microsoft.com/office/drawing/2014/main" val="962856972"/>
                  </a:ext>
                </a:extLst>
              </a:tr>
              <a:tr h="820381">
                <a:tc>
                  <a:txBody>
                    <a:bodyPr/>
                    <a:lstStyle/>
                    <a:p>
                      <a:r>
                        <a:rPr lang="en-US" sz="1400" b="1" dirty="0"/>
                        <a:t>Real-Time Operating Systems (RTOS)</a:t>
                      </a:r>
                      <a:endParaRPr lang="en-US" sz="1400" dirty="0"/>
                    </a:p>
                  </a:txBody>
                  <a:tcPr marL="42743" marR="42743" marT="21371" marB="21371" anchor="ctr">
                    <a:lnL>
                      <a:noFill/>
                    </a:lnL>
                    <a:lnR>
                      <a:noFill/>
                    </a:lnR>
                    <a:lnT>
                      <a:noFill/>
                    </a:lnT>
                    <a:lnB>
                      <a:noFill/>
                    </a:lnB>
                    <a:noFill/>
                  </a:tcPr>
                </a:tc>
                <a:tc>
                  <a:txBody>
                    <a:bodyPr/>
                    <a:lstStyle/>
                    <a:p>
                      <a:r>
                        <a:rPr lang="en-US" sz="1400" dirty="0"/>
                        <a:t>RTEMS, Integrity, Nucleus</a:t>
                      </a:r>
                    </a:p>
                  </a:txBody>
                  <a:tcPr marL="42743" marR="42743" marT="21371" marB="21371" anchor="ctr">
                    <a:lnL>
                      <a:noFill/>
                    </a:lnL>
                    <a:lnR>
                      <a:noFill/>
                    </a:lnR>
                    <a:lnT>
                      <a:noFill/>
                    </a:lnT>
                    <a:lnB>
                      <a:noFill/>
                    </a:lnB>
                    <a:noFill/>
                  </a:tcPr>
                </a:tc>
                <a:tc>
                  <a:txBody>
                    <a:bodyPr/>
                    <a:lstStyle/>
                    <a:p>
                      <a:r>
                        <a:rPr lang="en-US" sz="1400" dirty="0"/>
                        <a:t>Provide deterministic response times; used in critical applications where timing is crucial.</a:t>
                      </a:r>
                    </a:p>
                  </a:txBody>
                  <a:tcPr marL="42743" marR="42743" marT="21371" marB="21371" anchor="ctr">
                    <a:lnL>
                      <a:noFill/>
                    </a:lnL>
                    <a:lnR>
                      <a:noFill/>
                    </a:lnR>
                    <a:lnT>
                      <a:noFill/>
                    </a:lnT>
                    <a:lnB>
                      <a:noFill/>
                    </a:lnB>
                    <a:noFill/>
                  </a:tcPr>
                </a:tc>
                <a:extLst>
                  <a:ext uri="{0D108BD9-81ED-4DB2-BD59-A6C34878D82A}">
                    <a16:rowId xmlns:a16="http://schemas.microsoft.com/office/drawing/2014/main" val="362604311"/>
                  </a:ext>
                </a:extLst>
              </a:tr>
              <a:tr h="1015694">
                <a:tc>
                  <a:txBody>
                    <a:bodyPr/>
                    <a:lstStyle/>
                    <a:p>
                      <a:r>
                        <a:rPr lang="en-US" sz="1400" b="1"/>
                        <a:t>Other Notable Operating Systems</a:t>
                      </a:r>
                      <a:endParaRPr lang="en-US" sz="1400"/>
                    </a:p>
                  </a:txBody>
                  <a:tcPr marL="42743" marR="42743" marT="21371" marB="21371" anchor="ctr">
                    <a:lnL>
                      <a:noFill/>
                    </a:lnL>
                    <a:lnR>
                      <a:noFill/>
                    </a:lnR>
                    <a:lnT>
                      <a:noFill/>
                    </a:lnT>
                    <a:lnB>
                      <a:noFill/>
                    </a:lnB>
                    <a:noFill/>
                  </a:tcPr>
                </a:tc>
                <a:tc>
                  <a:txBody>
                    <a:bodyPr/>
                    <a:lstStyle/>
                    <a:p>
                      <a:r>
                        <a:rPr lang="en-US" sz="1400" dirty="0"/>
                        <a:t>Chrome OS, OpenBSD, </a:t>
                      </a:r>
                      <a:r>
                        <a:rPr lang="en-US" sz="1400" dirty="0" err="1"/>
                        <a:t>ReactOS</a:t>
                      </a:r>
                      <a:endParaRPr lang="en-US" sz="1400" dirty="0"/>
                    </a:p>
                  </a:txBody>
                  <a:tcPr marL="42743" marR="42743" marT="21371" marB="21371" anchor="ctr">
                    <a:lnL>
                      <a:noFill/>
                    </a:lnL>
                    <a:lnR>
                      <a:noFill/>
                    </a:lnR>
                    <a:lnT>
                      <a:noFill/>
                    </a:lnT>
                    <a:lnB>
                      <a:noFill/>
                    </a:lnB>
                    <a:noFill/>
                  </a:tcPr>
                </a:tc>
                <a:tc>
                  <a:txBody>
                    <a:bodyPr/>
                    <a:lstStyle/>
                    <a:p>
                      <a:r>
                        <a:rPr lang="en-US" sz="1400" dirty="0"/>
                        <a:t>Diverse functions; Chrome OS is web-centric, OpenBSD focuses on security, </a:t>
                      </a:r>
                      <a:r>
                        <a:rPr lang="en-US" sz="1400" dirty="0" err="1"/>
                        <a:t>ReactOS</a:t>
                      </a:r>
                      <a:r>
                        <a:rPr lang="en-US" sz="1400" dirty="0"/>
                        <a:t> aims to be Windows-compatible.</a:t>
                      </a:r>
                    </a:p>
                  </a:txBody>
                  <a:tcPr marL="42743" marR="42743" marT="21371" marB="21371" anchor="ctr">
                    <a:lnL>
                      <a:noFill/>
                    </a:lnL>
                    <a:lnR>
                      <a:noFill/>
                    </a:lnR>
                    <a:lnT>
                      <a:noFill/>
                    </a:lnT>
                    <a:lnB>
                      <a:noFill/>
                    </a:lnB>
                    <a:noFill/>
                  </a:tcPr>
                </a:tc>
                <a:extLst>
                  <a:ext uri="{0D108BD9-81ED-4DB2-BD59-A6C34878D82A}">
                    <a16:rowId xmlns:a16="http://schemas.microsoft.com/office/drawing/2014/main" val="2042704047"/>
                  </a:ext>
                </a:extLst>
              </a:tr>
            </a:tbl>
          </a:graphicData>
        </a:graphic>
      </p:graphicFrame>
    </p:spTree>
    <p:extLst>
      <p:ext uri="{BB962C8B-B14F-4D97-AF65-F5344CB8AC3E}">
        <p14:creationId xmlns:p14="http://schemas.microsoft.com/office/powerpoint/2010/main" val="605316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Parameter Passing via Table</a:t>
            </a:r>
          </a:p>
        </p:txBody>
      </p:sp>
      <p:pic>
        <p:nvPicPr>
          <p:cNvPr id="21507" name="Picture 7" descr="2"/>
          <p:cNvPicPr>
            <a:picLocks noChangeAspect="1" noChangeArrowheads="1"/>
          </p:cNvPicPr>
          <p:nvPr/>
        </p:nvPicPr>
        <p:blipFill>
          <a:blip r:embed="rId3"/>
          <a:srcRect/>
          <a:stretch>
            <a:fillRect/>
          </a:stretch>
        </p:blipFill>
        <p:spPr bwMode="auto">
          <a:xfrm>
            <a:off x="1522413" y="1401763"/>
            <a:ext cx="7083425" cy="3719512"/>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Types of System Calls</a:t>
            </a:r>
          </a:p>
        </p:txBody>
      </p:sp>
      <p:sp>
        <p:nvSpPr>
          <p:cNvPr id="22531" name="Rectangle 4"/>
          <p:cNvSpPr>
            <a:spLocks noGrp="1" noChangeArrowheads="1"/>
          </p:cNvSpPr>
          <p:nvPr>
            <p:ph type="body" idx="1"/>
          </p:nvPr>
        </p:nvSpPr>
        <p:spPr/>
        <p:txBody>
          <a:bodyPr/>
          <a:lstStyle/>
          <a:p>
            <a:r>
              <a:rPr lang="en-US"/>
              <a:t>Process control</a:t>
            </a:r>
          </a:p>
          <a:p>
            <a:pPr lvl="1"/>
            <a:r>
              <a:rPr lang="en-US"/>
              <a:t>end, abort</a:t>
            </a:r>
          </a:p>
          <a:p>
            <a:pPr lvl="1"/>
            <a:r>
              <a:rPr lang="en-US"/>
              <a:t>load, execute</a:t>
            </a:r>
          </a:p>
          <a:p>
            <a:pPr lvl="1"/>
            <a:r>
              <a:rPr lang="en-US"/>
              <a:t>create process, terminate process</a:t>
            </a:r>
          </a:p>
          <a:p>
            <a:pPr lvl="1"/>
            <a:r>
              <a:rPr lang="en-US"/>
              <a:t>get process attributes, set process attributes</a:t>
            </a:r>
          </a:p>
          <a:p>
            <a:pPr lvl="1"/>
            <a:r>
              <a:rPr lang="en-US"/>
              <a:t>wait for time</a:t>
            </a:r>
          </a:p>
          <a:p>
            <a:pPr lvl="1"/>
            <a:r>
              <a:rPr lang="en-US"/>
              <a:t>wait event, signal event</a:t>
            </a:r>
          </a:p>
          <a:p>
            <a:pPr lvl="1"/>
            <a:r>
              <a:rPr lang="en-US"/>
              <a:t>allocate and free memory</a:t>
            </a:r>
          </a:p>
          <a:p>
            <a:r>
              <a:rPr lang="en-US"/>
              <a:t>File management</a:t>
            </a:r>
          </a:p>
          <a:p>
            <a:pPr lvl="1"/>
            <a:r>
              <a:rPr lang="en-US"/>
              <a:t>create file, delete file</a:t>
            </a:r>
          </a:p>
          <a:p>
            <a:pPr lvl="1"/>
            <a:r>
              <a:rPr lang="en-US"/>
              <a:t>open, close file</a:t>
            </a:r>
          </a:p>
          <a:p>
            <a:pPr lvl="1"/>
            <a:r>
              <a:rPr lang="en-US"/>
              <a:t>read, write, reposition</a:t>
            </a:r>
          </a:p>
          <a:p>
            <a:pPr lvl="1"/>
            <a:r>
              <a:rPr lang="en-US"/>
              <a:t>get and set file attributes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Types of System Calls (Cont.)</a:t>
            </a:r>
          </a:p>
        </p:txBody>
      </p:sp>
      <p:sp>
        <p:nvSpPr>
          <p:cNvPr id="23555" name="Rectangle 4"/>
          <p:cNvSpPr>
            <a:spLocks noGrp="1" noChangeArrowheads="1"/>
          </p:cNvSpPr>
          <p:nvPr>
            <p:ph type="body" idx="1"/>
          </p:nvPr>
        </p:nvSpPr>
        <p:spPr/>
        <p:txBody>
          <a:bodyPr/>
          <a:lstStyle/>
          <a:p>
            <a:r>
              <a:rPr lang="en-US"/>
              <a:t>Device management</a:t>
            </a:r>
          </a:p>
          <a:p>
            <a:pPr lvl="1"/>
            <a:r>
              <a:rPr lang="en-US"/>
              <a:t>request device, release device</a:t>
            </a:r>
          </a:p>
          <a:p>
            <a:pPr lvl="1"/>
            <a:r>
              <a:rPr lang="en-US"/>
              <a:t>read, write, reposition</a:t>
            </a:r>
          </a:p>
          <a:p>
            <a:pPr lvl="1"/>
            <a:r>
              <a:rPr lang="en-US"/>
              <a:t>get device attributes, set device attributes</a:t>
            </a:r>
          </a:p>
          <a:p>
            <a:pPr lvl="1"/>
            <a:r>
              <a:rPr lang="en-US"/>
              <a:t>logically attach or detach devices</a:t>
            </a:r>
          </a:p>
          <a:p>
            <a:r>
              <a:rPr lang="en-US"/>
              <a:t>Information maintenance</a:t>
            </a:r>
          </a:p>
          <a:p>
            <a:pPr lvl="1"/>
            <a:r>
              <a:rPr lang="en-US"/>
              <a:t>get time or date, set time or date</a:t>
            </a:r>
          </a:p>
          <a:p>
            <a:pPr lvl="1"/>
            <a:r>
              <a:rPr lang="en-US"/>
              <a:t>get system data, set system data</a:t>
            </a:r>
          </a:p>
          <a:p>
            <a:pPr lvl="1"/>
            <a:r>
              <a:rPr lang="en-US"/>
              <a:t>get and set process, file, or device attributes</a:t>
            </a:r>
          </a:p>
          <a:p>
            <a:r>
              <a:rPr lang="en-US"/>
              <a:t>Communications</a:t>
            </a:r>
          </a:p>
          <a:p>
            <a:pPr lvl="1"/>
            <a:r>
              <a:rPr lang="en-US"/>
              <a:t>create, delete communication connection</a:t>
            </a:r>
          </a:p>
          <a:p>
            <a:pPr lvl="1"/>
            <a:r>
              <a:rPr lang="en-US"/>
              <a:t>send, receive messages</a:t>
            </a:r>
          </a:p>
          <a:p>
            <a:pPr lvl="1"/>
            <a:r>
              <a:rPr lang="en-US"/>
              <a:t>transfer status information</a:t>
            </a:r>
          </a:p>
          <a:p>
            <a:pPr lvl="1"/>
            <a:r>
              <a:rPr lang="en-US"/>
              <a:t>attach and detach remote devices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42988" y="325438"/>
            <a:ext cx="7648575" cy="576262"/>
          </a:xfrm>
        </p:spPr>
        <p:txBody>
          <a:bodyPr/>
          <a:lstStyle/>
          <a:p>
            <a:pPr eaLnBrk="1" hangingPunct="1"/>
            <a:r>
              <a:rPr lang="en-US" sz="2800"/>
              <a:t>Examples of Windows and </a:t>
            </a:r>
            <a:br>
              <a:rPr lang="en-US" sz="2800"/>
            </a:br>
            <a:r>
              <a:rPr lang="en-US" sz="2800"/>
              <a:t>Unix System Calls</a:t>
            </a:r>
          </a:p>
        </p:txBody>
      </p:sp>
      <p:pic>
        <p:nvPicPr>
          <p:cNvPr id="24579" name="Picture 6" descr="OS8-p61"/>
          <p:cNvPicPr>
            <a:picLocks noChangeAspect="1" noChangeArrowheads="1"/>
          </p:cNvPicPr>
          <p:nvPr/>
        </p:nvPicPr>
        <p:blipFill>
          <a:blip r:embed="rId3"/>
          <a:srcRect/>
          <a:stretch>
            <a:fillRect/>
          </a:stretch>
        </p:blipFill>
        <p:spPr bwMode="auto">
          <a:xfrm>
            <a:off x="2128838" y="1203325"/>
            <a:ext cx="5395912" cy="4811713"/>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Example: MS-DOS</a:t>
            </a:r>
          </a:p>
        </p:txBody>
      </p:sp>
      <p:sp>
        <p:nvSpPr>
          <p:cNvPr id="25603" name="Content Placeholder 2"/>
          <p:cNvSpPr>
            <a:spLocks noGrp="1"/>
          </p:cNvSpPr>
          <p:nvPr>
            <p:ph idx="1"/>
          </p:nvPr>
        </p:nvSpPr>
        <p:spPr/>
        <p:txBody>
          <a:bodyPr/>
          <a:lstStyle/>
          <a:p>
            <a:r>
              <a:rPr lang="en-US"/>
              <a:t>Single-tasking</a:t>
            </a:r>
          </a:p>
          <a:p>
            <a:r>
              <a:rPr lang="en-US"/>
              <a:t>Shell invoked when system booted</a:t>
            </a:r>
          </a:p>
          <a:p>
            <a:r>
              <a:rPr lang="en-US"/>
              <a:t>Simple method to run program</a:t>
            </a:r>
          </a:p>
          <a:p>
            <a:pPr lvl="1"/>
            <a:r>
              <a:rPr lang="en-US"/>
              <a:t>No process created</a:t>
            </a:r>
          </a:p>
          <a:p>
            <a:r>
              <a:rPr lang="en-US"/>
              <a:t>Single memory space</a:t>
            </a:r>
          </a:p>
          <a:p>
            <a:r>
              <a:rPr lang="en-US"/>
              <a:t>Loads program into memory, overwriting all but the kernel</a:t>
            </a:r>
          </a:p>
          <a:p>
            <a:r>
              <a:rPr lang="en-US"/>
              <a:t>Program exit -&gt; shell reloaded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MS-DOS execution</a:t>
            </a:r>
          </a:p>
        </p:txBody>
      </p:sp>
      <p:sp>
        <p:nvSpPr>
          <p:cNvPr id="26627" name="Rectangle 4"/>
          <p:cNvSpPr>
            <a:spLocks noGrp="1" noChangeArrowheads="1"/>
          </p:cNvSpPr>
          <p:nvPr>
            <p:ph type="body" idx="1"/>
          </p:nvPr>
        </p:nvSpPr>
        <p:spPr>
          <a:xfrm>
            <a:off x="838200" y="1143000"/>
            <a:ext cx="7848600" cy="5334000"/>
          </a:xfrm>
        </p:spPr>
        <p:txBody>
          <a:bodyPr/>
          <a:lstStyle/>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a:p>
            <a:pPr>
              <a:buFont typeface="Monotype Sorts" charset="2"/>
              <a:buNone/>
            </a:pPr>
            <a:endParaRPr lang="en-US"/>
          </a:p>
        </p:txBody>
      </p:sp>
      <p:sp>
        <p:nvSpPr>
          <p:cNvPr id="26628" name="Rectangle 5"/>
          <p:cNvSpPr>
            <a:spLocks noChangeArrowheads="1"/>
          </p:cNvSpPr>
          <p:nvPr/>
        </p:nvSpPr>
        <p:spPr bwMode="auto">
          <a:xfrm>
            <a:off x="2286000" y="5640388"/>
            <a:ext cx="4572000" cy="779462"/>
          </a:xfrm>
          <a:prstGeom prst="rect">
            <a:avLst/>
          </a:prstGeom>
          <a:noFill/>
          <a:ln w="9525">
            <a:noFill/>
            <a:miter lim="800000"/>
            <a:headEnd/>
            <a:tailEnd/>
          </a:ln>
        </p:spPr>
        <p:txBody>
          <a:bodyPr>
            <a:spAutoFit/>
          </a:bodyPr>
          <a:lstStyle/>
          <a:p>
            <a:pPr>
              <a:spcBef>
                <a:spcPct val="50000"/>
              </a:spcBef>
              <a:buClr>
                <a:srgbClr val="993300"/>
              </a:buClr>
              <a:buSzPct val="90000"/>
              <a:buFont typeface="Monotype Sorts" charset="2"/>
              <a:buNone/>
            </a:pPr>
            <a:r>
              <a:rPr kumimoji="1" lang="en-US">
                <a:latin typeface="Helvetica" charset="0"/>
              </a:rPr>
              <a:t>(a) At system startup (b) running a program</a:t>
            </a:r>
          </a:p>
          <a:p>
            <a:pPr>
              <a:spcBef>
                <a:spcPct val="50000"/>
              </a:spcBef>
              <a:buClr>
                <a:srgbClr val="993300"/>
              </a:buClr>
              <a:buSzPct val="90000"/>
              <a:buFont typeface="Monotype Sorts" charset="2"/>
              <a:buNone/>
            </a:pPr>
            <a:endParaRPr kumimoji="1" lang="en-US">
              <a:latin typeface="Helvetica" charset="0"/>
            </a:endParaRPr>
          </a:p>
        </p:txBody>
      </p:sp>
      <p:pic>
        <p:nvPicPr>
          <p:cNvPr id="26629" name="Picture 9" descr="2"/>
          <p:cNvPicPr>
            <a:picLocks noChangeAspect="1" noChangeArrowheads="1"/>
          </p:cNvPicPr>
          <p:nvPr/>
        </p:nvPicPr>
        <p:blipFill>
          <a:blip r:embed="rId3"/>
          <a:srcRect/>
          <a:stretch>
            <a:fillRect/>
          </a:stretch>
        </p:blipFill>
        <p:spPr bwMode="auto">
          <a:xfrm>
            <a:off x="2138363" y="1209675"/>
            <a:ext cx="5067300" cy="4284663"/>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Example: FreeBSD</a:t>
            </a:r>
          </a:p>
        </p:txBody>
      </p:sp>
      <p:sp>
        <p:nvSpPr>
          <p:cNvPr id="27651" name="Content Placeholder 2"/>
          <p:cNvSpPr>
            <a:spLocks noGrp="1"/>
          </p:cNvSpPr>
          <p:nvPr>
            <p:ph idx="1"/>
          </p:nvPr>
        </p:nvSpPr>
        <p:spPr/>
        <p:txBody>
          <a:bodyPr/>
          <a:lstStyle/>
          <a:p>
            <a:r>
              <a:rPr lang="en-US"/>
              <a:t>Unix variant</a:t>
            </a:r>
          </a:p>
          <a:p>
            <a:r>
              <a:rPr lang="en-US"/>
              <a:t>Multitasking</a:t>
            </a:r>
          </a:p>
          <a:p>
            <a:r>
              <a:rPr lang="en-US"/>
              <a:t>User login -&gt; invoke user’s choice of shell</a:t>
            </a:r>
          </a:p>
          <a:p>
            <a:r>
              <a:rPr lang="en-US"/>
              <a:t>Shell executes fork() system call to create process</a:t>
            </a:r>
          </a:p>
          <a:p>
            <a:pPr lvl="1"/>
            <a:r>
              <a:rPr lang="en-US"/>
              <a:t>Executes exec() to load program into process</a:t>
            </a:r>
          </a:p>
          <a:p>
            <a:pPr lvl="1"/>
            <a:r>
              <a:rPr lang="en-US"/>
              <a:t>Shell waits for process to terminate or continues with user commands</a:t>
            </a:r>
          </a:p>
          <a:p>
            <a:r>
              <a:rPr lang="en-US"/>
              <a:t>Process exits with code of 0 – no error or &gt; 0 – error code</a:t>
            </a:r>
          </a:p>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57263" y="277813"/>
            <a:ext cx="8229600" cy="576262"/>
          </a:xfrm>
        </p:spPr>
        <p:txBody>
          <a:bodyPr/>
          <a:lstStyle/>
          <a:p>
            <a:pPr eaLnBrk="1" hangingPunct="1"/>
            <a:r>
              <a:rPr lang="en-US"/>
              <a:t>FreeBSD Running Multiple Programs</a:t>
            </a:r>
          </a:p>
        </p:txBody>
      </p:sp>
      <p:pic>
        <p:nvPicPr>
          <p:cNvPr id="28675" name="Picture 3"/>
          <p:cNvPicPr>
            <a:picLocks noChangeAspect="1" noChangeArrowheads="1"/>
          </p:cNvPicPr>
          <p:nvPr/>
        </p:nvPicPr>
        <p:blipFill>
          <a:blip r:embed="rId3"/>
          <a:srcRect l="31691" t="500" r="31691" b="500"/>
          <a:stretch>
            <a:fillRect/>
          </a:stretch>
        </p:blipFill>
        <p:spPr bwMode="auto">
          <a:xfrm>
            <a:off x="3533775" y="1468438"/>
            <a:ext cx="2305050" cy="4676775"/>
          </a:xfrm>
          <a:prstGeom prst="rect">
            <a:avLst/>
          </a:prstGeom>
          <a:noFill/>
          <a:ln w="38100" cmpd="dbl">
            <a:solidFill>
              <a:schemeClr val="bg1"/>
            </a:solid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System Programs</a:t>
            </a:r>
          </a:p>
        </p:txBody>
      </p:sp>
      <p:sp>
        <p:nvSpPr>
          <p:cNvPr id="29699" name="Rectangle 3"/>
          <p:cNvSpPr>
            <a:spLocks noGrp="1" noChangeArrowheads="1"/>
          </p:cNvSpPr>
          <p:nvPr>
            <p:ph type="body" idx="1"/>
          </p:nvPr>
        </p:nvSpPr>
        <p:spPr>
          <a:xfrm>
            <a:off x="698500" y="1295400"/>
            <a:ext cx="7326313" cy="4683125"/>
          </a:xfrm>
        </p:spPr>
        <p:txBody>
          <a:bodyPr/>
          <a:lstStyle/>
          <a:p>
            <a:r>
              <a:rPr lang="en-US"/>
              <a:t>System programs provide a convenient environment for program development and execution.  They can be divided into:</a:t>
            </a:r>
          </a:p>
          <a:p>
            <a:pPr lvl="1"/>
            <a:r>
              <a:rPr lang="en-US"/>
              <a:t>File manipulation </a:t>
            </a:r>
          </a:p>
          <a:p>
            <a:pPr lvl="1"/>
            <a:r>
              <a:rPr lang="en-US"/>
              <a:t>Status information</a:t>
            </a:r>
          </a:p>
          <a:p>
            <a:pPr lvl="1"/>
            <a:r>
              <a:rPr lang="en-US"/>
              <a:t>File modification</a:t>
            </a:r>
          </a:p>
          <a:p>
            <a:pPr lvl="1"/>
            <a:r>
              <a:rPr lang="en-US"/>
              <a:t>Programming language support</a:t>
            </a:r>
          </a:p>
          <a:p>
            <a:pPr lvl="1"/>
            <a:r>
              <a:rPr lang="en-US"/>
              <a:t>Program loading and execution</a:t>
            </a:r>
          </a:p>
          <a:p>
            <a:pPr lvl="1"/>
            <a:r>
              <a:rPr lang="en-US"/>
              <a:t>Communications</a:t>
            </a:r>
          </a:p>
          <a:p>
            <a:pPr lvl="1"/>
            <a:r>
              <a:rPr lang="en-US"/>
              <a:t>Application programs</a:t>
            </a:r>
          </a:p>
          <a:p>
            <a:pPr lvl="1"/>
            <a:endParaRPr lang="en-US"/>
          </a:p>
          <a:p>
            <a:r>
              <a:rPr lang="en-US"/>
              <a:t>Most users’ view of the operation system is defined by system programs, not the actual system calls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System Programs</a:t>
            </a:r>
          </a:p>
        </p:txBody>
      </p:sp>
      <p:sp>
        <p:nvSpPr>
          <p:cNvPr id="30723" name="Rectangle 3"/>
          <p:cNvSpPr>
            <a:spLocks noGrp="1" noChangeArrowheads="1"/>
          </p:cNvSpPr>
          <p:nvPr>
            <p:ph type="body" idx="1"/>
          </p:nvPr>
        </p:nvSpPr>
        <p:spPr>
          <a:xfrm>
            <a:off x="806450" y="1233488"/>
            <a:ext cx="7685088" cy="5027612"/>
          </a:xfrm>
          <a:noFill/>
        </p:spPr>
        <p:txBody>
          <a:bodyPr/>
          <a:lstStyle/>
          <a:p>
            <a:pPr>
              <a:lnSpc>
                <a:spcPct val="90000"/>
              </a:lnSpc>
            </a:pPr>
            <a:r>
              <a:rPr lang="en-US"/>
              <a:t>Provide a convenient environment for program development and execution</a:t>
            </a:r>
          </a:p>
          <a:p>
            <a:pPr lvl="1">
              <a:lnSpc>
                <a:spcPct val="90000"/>
              </a:lnSpc>
            </a:pPr>
            <a:r>
              <a:rPr lang="en-US"/>
              <a:t>Some of them are simply user interfaces to system calls; others are considerably more complex</a:t>
            </a:r>
          </a:p>
          <a:p>
            <a:pPr lvl="1">
              <a:lnSpc>
                <a:spcPct val="90000"/>
              </a:lnSpc>
            </a:pPr>
            <a:endParaRPr lang="en-US" sz="800"/>
          </a:p>
          <a:p>
            <a:pPr>
              <a:lnSpc>
                <a:spcPct val="90000"/>
              </a:lnSpc>
            </a:pPr>
            <a:r>
              <a:rPr lang="en-US" b="1"/>
              <a:t>File management </a:t>
            </a:r>
            <a:r>
              <a:rPr lang="en-US"/>
              <a:t>- Create, delete, copy, rename, print, dump, list, and generally manipulate files and directories</a:t>
            </a:r>
          </a:p>
          <a:p>
            <a:pPr>
              <a:lnSpc>
                <a:spcPct val="90000"/>
              </a:lnSpc>
            </a:pPr>
            <a:endParaRPr lang="en-US" sz="800"/>
          </a:p>
          <a:p>
            <a:pPr>
              <a:lnSpc>
                <a:spcPct val="90000"/>
              </a:lnSpc>
            </a:pPr>
            <a:r>
              <a:rPr lang="en-US" b="1"/>
              <a:t>Status information</a:t>
            </a:r>
          </a:p>
          <a:p>
            <a:pPr lvl="1">
              <a:lnSpc>
                <a:spcPct val="90000"/>
              </a:lnSpc>
            </a:pPr>
            <a:r>
              <a:rPr lang="en-US"/>
              <a:t>Some ask the system for info - date, time, amount of available memory, disk space, number of users</a:t>
            </a:r>
          </a:p>
          <a:p>
            <a:pPr lvl="1">
              <a:lnSpc>
                <a:spcPct val="90000"/>
              </a:lnSpc>
            </a:pPr>
            <a:r>
              <a:rPr lang="en-US"/>
              <a:t>Others provide detailed performance, logging, and debugging information</a:t>
            </a:r>
          </a:p>
          <a:p>
            <a:pPr lvl="1">
              <a:lnSpc>
                <a:spcPct val="90000"/>
              </a:lnSpc>
            </a:pPr>
            <a:r>
              <a:rPr lang="en-US"/>
              <a:t>Typically, these programs format and print the output to the terminal or other output devices</a:t>
            </a:r>
          </a:p>
          <a:p>
            <a:pPr lvl="1">
              <a:lnSpc>
                <a:spcPct val="90000"/>
              </a:lnSpc>
            </a:pPr>
            <a:r>
              <a:rPr lang="en-US"/>
              <a:t>Some systems implement  a registry - used to store and retrieve configuration information</a:t>
            </a:r>
          </a:p>
          <a:p>
            <a:pPr>
              <a:lnSpc>
                <a:spcPct val="90000"/>
              </a:lnSpc>
              <a:buFont typeface="Monotype Sorts" charset="2"/>
              <a:buNone/>
            </a:pPr>
            <a:endParaRPr lang="en-US"/>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8162</TotalTime>
  <Words>7090</Words>
  <Application>Microsoft Office PowerPoint</Application>
  <PresentationFormat>On-screen Show (4:3)</PresentationFormat>
  <Paragraphs>920</Paragraphs>
  <Slides>125</Slides>
  <Notes>100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125</vt:i4>
      </vt:variant>
    </vt:vector>
  </HeadingPairs>
  <TitlesOfParts>
    <vt:vector size="135" baseType="lpstr">
      <vt:lpstr>Monotype Sorts</vt:lpstr>
      <vt:lpstr>ＭＳ Ｐゴシック</vt:lpstr>
      <vt:lpstr>Arial</vt:lpstr>
      <vt:lpstr>Helvetica</vt:lpstr>
      <vt:lpstr>Roboto</vt:lpstr>
      <vt:lpstr>Times New Roman</vt:lpstr>
      <vt:lpstr>Verdana</vt:lpstr>
      <vt:lpstr>Webdings</vt:lpstr>
      <vt:lpstr>Wingdings 3</vt:lpstr>
      <vt:lpstr>os-8</vt:lpstr>
      <vt:lpstr>Chapter 1:  Introduction</vt:lpstr>
      <vt:lpstr>WARM-UP TEST</vt:lpstr>
      <vt:lpstr>Chapter 1: Introduction</vt:lpstr>
      <vt:lpstr>Objectives</vt:lpstr>
      <vt:lpstr>What is an Operating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 Concepts</vt:lpstr>
      <vt:lpstr>Computer System Structure</vt:lpstr>
      <vt:lpstr>Computer System Structure</vt:lpstr>
      <vt:lpstr>Four Components of a Computer System</vt:lpstr>
      <vt:lpstr>What Operating Systems Do</vt:lpstr>
      <vt:lpstr>Defining OS</vt:lpstr>
      <vt:lpstr>Moore’s Law about OS</vt:lpstr>
      <vt:lpstr>Operating System Definition</vt:lpstr>
      <vt:lpstr>Operating System Definition (Cont.)</vt:lpstr>
      <vt:lpstr>Computer Startup</vt:lpstr>
      <vt:lpstr>PowerPoint Presentation</vt:lpstr>
      <vt:lpstr>PowerPoint Presentation</vt:lpstr>
      <vt:lpstr>Computer System Organization</vt:lpstr>
      <vt:lpstr>Computer-System Operation</vt:lpstr>
      <vt:lpstr>Common Functions of Interrupts</vt:lpstr>
      <vt:lpstr>Interrupt Handling</vt:lpstr>
      <vt:lpstr>Interrupt Timeline</vt:lpstr>
      <vt:lpstr>I/O Structure</vt:lpstr>
      <vt:lpstr>PowerPoint Presentation</vt:lpstr>
      <vt:lpstr>PowerPoint Presentation</vt:lpstr>
      <vt:lpstr>Direct Memory Access Structure</vt:lpstr>
      <vt:lpstr>Storage Structure</vt:lpstr>
      <vt:lpstr>Storage Hierarchy</vt:lpstr>
      <vt:lpstr>Storage-Device Hierarchy</vt:lpstr>
      <vt:lpstr>Caching</vt:lpstr>
      <vt:lpstr>Computer-System Architecture</vt:lpstr>
      <vt:lpstr>PowerPoint Presentation</vt:lpstr>
      <vt:lpstr>How a Modern Computer Works</vt:lpstr>
      <vt:lpstr>Symmetric Multiprocessing （SMP） Architecture</vt:lpstr>
      <vt:lpstr>A Dual-Core Design</vt:lpstr>
      <vt:lpstr>PowerPoint Presentation</vt:lpstr>
      <vt:lpstr>PowerPoint Presentation</vt:lpstr>
      <vt:lpstr>PowerPoint Presentation</vt:lpstr>
      <vt:lpstr>Clustered Systems</vt:lpstr>
      <vt:lpstr>Clustered Systems</vt:lpstr>
      <vt:lpstr>Clustered Systems</vt:lpstr>
      <vt:lpstr>Clustered Systems</vt:lpstr>
      <vt:lpstr>Operating System Structure</vt:lpstr>
      <vt:lpstr>Memory Layout for Multiprogrammed System</vt:lpstr>
      <vt:lpstr>Operating-System Operations</vt:lpstr>
      <vt:lpstr>Transition from User to Kernel Mode</vt:lpstr>
      <vt:lpstr>Process Management</vt:lpstr>
      <vt:lpstr>Process Management Activities</vt:lpstr>
      <vt:lpstr>Memory Management</vt:lpstr>
      <vt:lpstr>Storage Management</vt:lpstr>
      <vt:lpstr>Mass-Storage Management</vt:lpstr>
      <vt:lpstr>Performance of Various Levels of Storage</vt:lpstr>
      <vt:lpstr>Migration of Integer A from Disk to Register</vt:lpstr>
      <vt:lpstr>I/O Subsystem</vt:lpstr>
      <vt:lpstr>Protection and Security</vt:lpstr>
      <vt:lpstr>Distributed Computing</vt:lpstr>
      <vt:lpstr>Special-Purpose Systems</vt:lpstr>
      <vt:lpstr>Computing Environments </vt:lpstr>
      <vt:lpstr>Computing Environments (Cont.)</vt:lpstr>
      <vt:lpstr>Peer-to-Peer Computing</vt:lpstr>
      <vt:lpstr>Web-Based Computing</vt:lpstr>
      <vt:lpstr>Open-Source Operating Systems</vt:lpstr>
      <vt:lpstr>End of Chapter 1</vt:lpstr>
      <vt:lpstr>Chapter 2:  Operating-System Structures</vt:lpstr>
      <vt:lpstr>Chapter 2:  Operating-System Structures</vt:lpstr>
      <vt:lpstr>Objectives</vt:lpstr>
      <vt:lpstr>Operating System Services</vt:lpstr>
      <vt:lpstr>Operating System Services (Cont.)</vt:lpstr>
      <vt:lpstr>Operating System Services (Cont.)</vt:lpstr>
      <vt:lpstr>A View of Operating System Services</vt:lpstr>
      <vt:lpstr>User Operating System Interface - CLI</vt:lpstr>
      <vt:lpstr>User Operating System Interface - GUI</vt:lpstr>
      <vt:lpstr>Bourne Shell Command Interpreter</vt:lpstr>
      <vt:lpstr>The Mac OS X GUI</vt:lpstr>
      <vt:lpstr>System Calls</vt:lpstr>
      <vt:lpstr>Example of System Calls</vt:lpstr>
      <vt:lpstr>Example of Standard API</vt:lpstr>
      <vt:lpstr>System Call Implementation</vt:lpstr>
      <vt:lpstr>API – System Call – OS Relationship</vt:lpstr>
      <vt:lpstr>Standard C Library Example</vt:lpstr>
      <vt:lpstr>System Call Parameter Passing</vt:lpstr>
      <vt:lpstr>Parameter Passing via Table</vt:lpstr>
      <vt:lpstr>Types of System Calls</vt:lpstr>
      <vt:lpstr>Types of System Calls (Cont.)</vt:lpstr>
      <vt:lpstr>Examples of Windows and  Unix System Calls</vt:lpstr>
      <vt:lpstr>Example: MS-DOS</vt:lpstr>
      <vt:lpstr>MS-DOS execution</vt:lpstr>
      <vt:lpstr>Example: FreeBSD</vt:lpstr>
      <vt:lpstr>FreeBSD Running Multiple Programs</vt:lpstr>
      <vt:lpstr>System Programs</vt:lpstr>
      <vt:lpstr>System Programs</vt:lpstr>
      <vt:lpstr>System Programs (Cont.)</vt:lpstr>
      <vt:lpstr>Operating System Design  and Implementation</vt:lpstr>
      <vt:lpstr>Operating System Design and  Implementation (Cont.)</vt:lpstr>
      <vt:lpstr>Simple Structure </vt:lpstr>
      <vt:lpstr>MS-DOS Layer Structure</vt:lpstr>
      <vt:lpstr>Layered Approach</vt:lpstr>
      <vt:lpstr>Traditional UNIX System Structure</vt:lpstr>
      <vt:lpstr>UNIX</vt:lpstr>
      <vt:lpstr>Layered Operating System</vt:lpstr>
      <vt:lpstr>Microkernel System Structure </vt:lpstr>
      <vt:lpstr>Mac OS X Structure</vt:lpstr>
      <vt:lpstr>Modules</vt:lpstr>
      <vt:lpstr>Solaris Modular Approach</vt:lpstr>
      <vt:lpstr>Virtual Machines</vt:lpstr>
      <vt:lpstr>Virtual Machines History and Benefits</vt:lpstr>
      <vt:lpstr>Virtual Machines (Cont.)</vt:lpstr>
      <vt:lpstr>Para-virtualization</vt:lpstr>
      <vt:lpstr>Virtualization Implementation</vt:lpstr>
      <vt:lpstr>Solaris 10 with Two Containers</vt:lpstr>
      <vt:lpstr>VMware Architecture</vt:lpstr>
      <vt:lpstr>The Java Virtual Machine</vt:lpstr>
      <vt:lpstr>Operating-System Debugging</vt:lpstr>
      <vt:lpstr>Solaris 10 dtrace Following System Call</vt:lpstr>
      <vt:lpstr>Operating System Generation</vt:lpstr>
      <vt:lpstr>System Boot</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awais ahmed</cp:lastModifiedBy>
  <cp:revision>253</cp:revision>
  <cp:lastPrinted>2001-06-14T13:58:17Z</cp:lastPrinted>
  <dcterms:created xsi:type="dcterms:W3CDTF">2011-01-13T23:43:38Z</dcterms:created>
  <dcterms:modified xsi:type="dcterms:W3CDTF">2025-03-11T10:10:14Z</dcterms:modified>
</cp:coreProperties>
</file>